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72" r:id="rId5"/>
    <p:sldId id="1041" r:id="rId6"/>
    <p:sldId id="910" r:id="rId7"/>
    <p:sldId id="1031" r:id="rId8"/>
    <p:sldId id="1032" r:id="rId9"/>
    <p:sldId id="1029" r:id="rId10"/>
    <p:sldId id="1033" r:id="rId11"/>
    <p:sldId id="1037" r:id="rId12"/>
    <p:sldId id="1035" r:id="rId13"/>
    <p:sldId id="1040" r:id="rId14"/>
    <p:sldId id="1038" r:id="rId15"/>
    <p:sldId id="1039" r:id="rId16"/>
    <p:sldId id="1036" r:id="rId17"/>
    <p:sldId id="292" r:id="rId18"/>
    <p:sldId id="1043" r:id="rId19"/>
    <p:sldId id="264" r:id="rId20"/>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7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7AA9A3-31D1-4116-AAB8-6D2434802F7C}" type="datetimeFigureOut">
              <a:rPr lang="ko-KR" altLang="en-US" smtClean="0"/>
              <a:t>2022-10-21</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1AE396-357E-4C3A-B73F-9C55AFA96293}" type="slidenum">
              <a:rPr lang="ko-KR" altLang="en-US" smtClean="0"/>
              <a:t>‹#›</a:t>
            </a:fld>
            <a:endParaRPr lang="ko-KR" altLang="en-US"/>
          </a:p>
        </p:txBody>
      </p:sp>
    </p:spTree>
    <p:extLst>
      <p:ext uri="{BB962C8B-B14F-4D97-AF65-F5344CB8AC3E}">
        <p14:creationId xmlns:p14="http://schemas.microsoft.com/office/powerpoint/2010/main" val="951473777"/>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Thank you for having me. </a:t>
            </a:r>
          </a:p>
          <a:p>
            <a:r>
              <a:rPr lang="en-US" altLang="ko-KR"/>
              <a:t>It’s honor to stand here. </a:t>
            </a:r>
          </a:p>
          <a:p>
            <a:r>
              <a:rPr lang="en-US" altLang="ko-KR"/>
              <a:t>Today, I will talk about AF and cognitive function focused on rhythm control. </a:t>
            </a:r>
            <a:endParaRPr lang="ko-KR" altLang="en-US"/>
          </a:p>
        </p:txBody>
      </p:sp>
      <p:sp>
        <p:nvSpPr>
          <p:cNvPr id="4" name="슬라이드 번호 개체 틀 3"/>
          <p:cNvSpPr>
            <a:spLocks noGrp="1"/>
          </p:cNvSpPr>
          <p:nvPr>
            <p:ph type="sldNum" sz="quarter" idx="5"/>
          </p:nvPr>
        </p:nvSpPr>
        <p:spPr/>
        <p:txBody>
          <a:bodyPr/>
          <a:lstStyle/>
          <a:p>
            <a:fld id="{B31AE396-357E-4C3A-B73F-9C55AFA96293}" type="slidenum">
              <a:rPr lang="ko-KR" altLang="en-US" smtClean="0"/>
              <a:t>1</a:t>
            </a:fld>
            <a:endParaRPr lang="ko-KR" altLang="en-US"/>
          </a:p>
        </p:txBody>
      </p:sp>
    </p:spTree>
    <p:extLst>
      <p:ext uri="{BB962C8B-B14F-4D97-AF65-F5344CB8AC3E}">
        <p14:creationId xmlns:p14="http://schemas.microsoft.com/office/powerpoint/2010/main" val="17071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B31AE396-357E-4C3A-B73F-9C55AFA96293}" type="slidenum">
              <a:rPr lang="ko-KR" altLang="en-US" smtClean="0"/>
              <a:t>14</a:t>
            </a:fld>
            <a:endParaRPr lang="ko-KR" altLang="en-US"/>
          </a:p>
        </p:txBody>
      </p:sp>
    </p:spTree>
    <p:extLst>
      <p:ext uri="{BB962C8B-B14F-4D97-AF65-F5344CB8AC3E}">
        <p14:creationId xmlns:p14="http://schemas.microsoft.com/office/powerpoint/2010/main" val="17778602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4F2412D-1976-273C-F2BC-B792CD3BEC93}"/>
              </a:ext>
            </a:extLst>
          </p:cNvPr>
          <p:cNvSpPr>
            <a:spLocks noGrp="1"/>
          </p:cNvSpPr>
          <p:nvPr>
            <p:ph type="ctrTitle"/>
          </p:nvPr>
        </p:nvSpPr>
        <p:spPr>
          <a:xfrm>
            <a:off x="1524000" y="1122363"/>
            <a:ext cx="9144000" cy="2387600"/>
          </a:xfrm>
          <a:solidFill>
            <a:schemeClr val="accent1">
              <a:lumMod val="75000"/>
            </a:schemeClr>
          </a:solidFill>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308D5B06-C740-43BA-6DEF-3F1CB56FEF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7614934C-02D9-E23D-A9C5-ACACFD3D4A61}"/>
              </a:ext>
            </a:extLst>
          </p:cNvPr>
          <p:cNvSpPr>
            <a:spLocks noGrp="1"/>
          </p:cNvSpPr>
          <p:nvPr>
            <p:ph type="dt" sz="half" idx="10"/>
          </p:nvPr>
        </p:nvSpPr>
        <p:spPr/>
        <p:txBody>
          <a:bodyPr/>
          <a:lstStyle/>
          <a:p>
            <a:fld id="{5E1ED3BE-89B1-4D1B-9875-2C2A8EE4A419}" type="datetimeFigureOut">
              <a:rPr lang="ko-KR" altLang="en-US" smtClean="0"/>
              <a:t>2022-10-21</a:t>
            </a:fld>
            <a:endParaRPr lang="ko-KR" altLang="en-US"/>
          </a:p>
        </p:txBody>
      </p:sp>
      <p:sp>
        <p:nvSpPr>
          <p:cNvPr id="5" name="바닥글 개체 틀 4">
            <a:extLst>
              <a:ext uri="{FF2B5EF4-FFF2-40B4-BE49-F238E27FC236}">
                <a16:creationId xmlns:a16="http://schemas.microsoft.com/office/drawing/2014/main" id="{555A21D8-4779-F17D-268E-E32FC9972FFD}"/>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D746750C-F5FF-6140-9223-53FC56697F53}"/>
              </a:ext>
            </a:extLst>
          </p:cNvPr>
          <p:cNvSpPr>
            <a:spLocks noGrp="1"/>
          </p:cNvSpPr>
          <p:nvPr>
            <p:ph type="sldNum" sz="quarter" idx="12"/>
          </p:nvPr>
        </p:nvSpPr>
        <p:spPr/>
        <p:txBody>
          <a:bodyPr/>
          <a:lstStyle/>
          <a:p>
            <a:fld id="{7A081AB7-AD55-4096-A73C-3C0C1BD552CA}" type="slidenum">
              <a:rPr lang="ko-KR" altLang="en-US" smtClean="0"/>
              <a:t>‹#›</a:t>
            </a:fld>
            <a:endParaRPr lang="ko-KR" altLang="en-US"/>
          </a:p>
        </p:txBody>
      </p:sp>
      <p:pic>
        <p:nvPicPr>
          <p:cNvPr id="7" name="Picture 10">
            <a:extLst>
              <a:ext uri="{FF2B5EF4-FFF2-40B4-BE49-F238E27FC236}">
                <a16:creationId xmlns:a16="http://schemas.microsoft.com/office/drawing/2014/main" id="{560A96AB-039D-70B9-D1BD-EA44A0297A3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9084" y="6355518"/>
            <a:ext cx="602096" cy="3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a:extLst>
              <a:ext uri="{FF2B5EF4-FFF2-40B4-BE49-F238E27FC236}">
                <a16:creationId xmlns:a16="http://schemas.microsoft.com/office/drawing/2014/main" id="{6B762D2C-CA0C-CF2E-E081-0ACB96DBB6CA}"/>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5341" b="5066"/>
          <a:stretch/>
        </p:blipFill>
        <p:spPr bwMode="auto">
          <a:xfrm>
            <a:off x="11385228" y="6309320"/>
            <a:ext cx="611560" cy="46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605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E4A84BC-7747-2EA6-88F4-238E78F7360C}"/>
              </a:ext>
            </a:extLst>
          </p:cNvPr>
          <p:cNvSpPr>
            <a:spLocks noGrp="1"/>
          </p:cNvSpPr>
          <p:nvPr>
            <p:ph type="title"/>
          </p:nvPr>
        </p:nvSpPr>
        <p:spPr>
          <a:solidFill>
            <a:schemeClr val="accent1">
              <a:lumMod val="60000"/>
              <a:lumOff val="40000"/>
            </a:schemeClr>
          </a:solidFill>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604E5095-3E05-37F4-BC67-79A45ABBE17B}"/>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593D6B2C-6F22-D772-447A-85EE479E06B1}"/>
              </a:ext>
            </a:extLst>
          </p:cNvPr>
          <p:cNvSpPr>
            <a:spLocks noGrp="1"/>
          </p:cNvSpPr>
          <p:nvPr>
            <p:ph type="dt" sz="half" idx="10"/>
          </p:nvPr>
        </p:nvSpPr>
        <p:spPr/>
        <p:txBody>
          <a:bodyPr/>
          <a:lstStyle/>
          <a:p>
            <a:fld id="{5E1ED3BE-89B1-4D1B-9875-2C2A8EE4A419}" type="datetimeFigureOut">
              <a:rPr lang="ko-KR" altLang="en-US" smtClean="0"/>
              <a:t>2022-10-21</a:t>
            </a:fld>
            <a:endParaRPr lang="ko-KR" altLang="en-US"/>
          </a:p>
        </p:txBody>
      </p:sp>
      <p:sp>
        <p:nvSpPr>
          <p:cNvPr id="5" name="바닥글 개체 틀 4">
            <a:extLst>
              <a:ext uri="{FF2B5EF4-FFF2-40B4-BE49-F238E27FC236}">
                <a16:creationId xmlns:a16="http://schemas.microsoft.com/office/drawing/2014/main" id="{2F3A858D-955F-9794-97C1-021B392841F5}"/>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5D05C51F-23FE-C90E-CADC-7A1D66C22A86}"/>
              </a:ext>
            </a:extLst>
          </p:cNvPr>
          <p:cNvSpPr>
            <a:spLocks noGrp="1"/>
          </p:cNvSpPr>
          <p:nvPr>
            <p:ph type="sldNum" sz="quarter" idx="12"/>
          </p:nvPr>
        </p:nvSpPr>
        <p:spPr/>
        <p:txBody>
          <a:bodyPr/>
          <a:lstStyle/>
          <a:p>
            <a:fld id="{7A081AB7-AD55-4096-A73C-3C0C1BD552CA}" type="slidenum">
              <a:rPr lang="ko-KR" altLang="en-US" smtClean="0"/>
              <a:t>‹#›</a:t>
            </a:fld>
            <a:endParaRPr lang="ko-KR" altLang="en-US"/>
          </a:p>
        </p:txBody>
      </p:sp>
    </p:spTree>
    <p:extLst>
      <p:ext uri="{BB962C8B-B14F-4D97-AF65-F5344CB8AC3E}">
        <p14:creationId xmlns:p14="http://schemas.microsoft.com/office/powerpoint/2010/main" val="3538514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14AB2F66-E4D3-D6CB-D937-A57862D5C9E1}"/>
              </a:ext>
            </a:extLst>
          </p:cNvPr>
          <p:cNvSpPr>
            <a:spLocks noGrp="1"/>
          </p:cNvSpPr>
          <p:nvPr>
            <p:ph type="title" orient="vert"/>
          </p:nvPr>
        </p:nvSpPr>
        <p:spPr>
          <a:xfrm>
            <a:off x="8724900" y="365125"/>
            <a:ext cx="2628900" cy="5811838"/>
          </a:xfrm>
          <a:solidFill>
            <a:schemeClr val="accent1">
              <a:lumMod val="75000"/>
            </a:schemeClr>
          </a:solidFill>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B477E930-98B7-2C0B-F87F-9A8D046DE1F7}"/>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2BF5C37E-184C-542D-A844-6455EADE7327}"/>
              </a:ext>
            </a:extLst>
          </p:cNvPr>
          <p:cNvSpPr>
            <a:spLocks noGrp="1"/>
          </p:cNvSpPr>
          <p:nvPr>
            <p:ph type="dt" sz="half" idx="10"/>
          </p:nvPr>
        </p:nvSpPr>
        <p:spPr/>
        <p:txBody>
          <a:bodyPr/>
          <a:lstStyle/>
          <a:p>
            <a:fld id="{5E1ED3BE-89B1-4D1B-9875-2C2A8EE4A419}" type="datetimeFigureOut">
              <a:rPr lang="ko-KR" altLang="en-US" smtClean="0"/>
              <a:t>2022-10-21</a:t>
            </a:fld>
            <a:endParaRPr lang="ko-KR" altLang="en-US"/>
          </a:p>
        </p:txBody>
      </p:sp>
      <p:sp>
        <p:nvSpPr>
          <p:cNvPr id="5" name="바닥글 개체 틀 4">
            <a:extLst>
              <a:ext uri="{FF2B5EF4-FFF2-40B4-BE49-F238E27FC236}">
                <a16:creationId xmlns:a16="http://schemas.microsoft.com/office/drawing/2014/main" id="{20545FDF-AFCA-5A55-A4E9-BFB765E05552}"/>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192E465B-5E97-C9B8-18D1-131588EAC318}"/>
              </a:ext>
            </a:extLst>
          </p:cNvPr>
          <p:cNvSpPr>
            <a:spLocks noGrp="1"/>
          </p:cNvSpPr>
          <p:nvPr>
            <p:ph type="sldNum" sz="quarter" idx="12"/>
          </p:nvPr>
        </p:nvSpPr>
        <p:spPr/>
        <p:txBody>
          <a:bodyPr/>
          <a:lstStyle/>
          <a:p>
            <a:fld id="{7A081AB7-AD55-4096-A73C-3C0C1BD552CA}" type="slidenum">
              <a:rPr lang="ko-KR" altLang="en-US" smtClean="0"/>
              <a:t>‹#›</a:t>
            </a:fld>
            <a:endParaRPr lang="ko-KR" altLang="en-US"/>
          </a:p>
        </p:txBody>
      </p:sp>
    </p:spTree>
    <p:extLst>
      <p:ext uri="{BB962C8B-B14F-4D97-AF65-F5344CB8AC3E}">
        <p14:creationId xmlns:p14="http://schemas.microsoft.com/office/powerpoint/2010/main" val="1734345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626E9FC-9273-5FB2-8191-4BC683CF6D76}"/>
              </a:ext>
            </a:extLst>
          </p:cNvPr>
          <p:cNvSpPr>
            <a:spLocks noGrp="1"/>
          </p:cNvSpPr>
          <p:nvPr>
            <p:ph type="title" hasCustomPrompt="1"/>
          </p:nvPr>
        </p:nvSpPr>
        <p:spPr>
          <a:solidFill>
            <a:schemeClr val="accent1">
              <a:lumMod val="75000"/>
            </a:schemeClr>
          </a:solidFill>
        </p:spPr>
        <p:txBody>
          <a:bodyPr/>
          <a:lstStyle>
            <a:lvl1pPr>
              <a:defRPr b="1">
                <a:latin typeface="Arial" panose="020B0604020202020204" pitchFamily="34" charset="0"/>
                <a:cs typeface="Arial" panose="020B0604020202020204" pitchFamily="34" charset="0"/>
              </a:defRPr>
            </a:lvl1pPr>
          </a:lstStyle>
          <a:p>
            <a:r>
              <a:rPr lang="en-US" altLang="ko-KR"/>
              <a:t>Title</a:t>
            </a:r>
            <a:endParaRPr lang="ko-KR" altLang="en-US"/>
          </a:p>
        </p:txBody>
      </p:sp>
      <p:sp>
        <p:nvSpPr>
          <p:cNvPr id="3" name="내용 개체 틀 2">
            <a:extLst>
              <a:ext uri="{FF2B5EF4-FFF2-40B4-BE49-F238E27FC236}">
                <a16:creationId xmlns:a16="http://schemas.microsoft.com/office/drawing/2014/main" id="{6F795980-D92A-58AA-B1DA-86F33240AFBA}"/>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BCE90BED-E06E-022C-3B70-C791FD7C3E47}"/>
              </a:ext>
            </a:extLst>
          </p:cNvPr>
          <p:cNvSpPr>
            <a:spLocks noGrp="1"/>
          </p:cNvSpPr>
          <p:nvPr>
            <p:ph type="dt" sz="half" idx="10"/>
          </p:nvPr>
        </p:nvSpPr>
        <p:spPr/>
        <p:txBody>
          <a:bodyPr/>
          <a:lstStyle/>
          <a:p>
            <a:fld id="{5E1ED3BE-89B1-4D1B-9875-2C2A8EE4A419}" type="datetimeFigureOut">
              <a:rPr lang="ko-KR" altLang="en-US" smtClean="0"/>
              <a:t>2022-10-21</a:t>
            </a:fld>
            <a:endParaRPr lang="ko-KR" altLang="en-US"/>
          </a:p>
        </p:txBody>
      </p:sp>
      <p:sp>
        <p:nvSpPr>
          <p:cNvPr id="5" name="바닥글 개체 틀 4">
            <a:extLst>
              <a:ext uri="{FF2B5EF4-FFF2-40B4-BE49-F238E27FC236}">
                <a16:creationId xmlns:a16="http://schemas.microsoft.com/office/drawing/2014/main" id="{B0C696C7-FCB3-D3E6-1867-FFE26CE11FF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668B11A9-4A18-AB66-A794-7E56416E91AA}"/>
              </a:ext>
            </a:extLst>
          </p:cNvPr>
          <p:cNvSpPr>
            <a:spLocks noGrp="1"/>
          </p:cNvSpPr>
          <p:nvPr>
            <p:ph type="sldNum" sz="quarter" idx="12"/>
          </p:nvPr>
        </p:nvSpPr>
        <p:spPr/>
        <p:txBody>
          <a:bodyPr/>
          <a:lstStyle/>
          <a:p>
            <a:fld id="{7A081AB7-AD55-4096-A73C-3C0C1BD552CA}" type="slidenum">
              <a:rPr lang="ko-KR" altLang="en-US" smtClean="0"/>
              <a:t>‹#›</a:t>
            </a:fld>
            <a:endParaRPr lang="ko-KR" altLang="en-US"/>
          </a:p>
        </p:txBody>
      </p:sp>
    </p:spTree>
    <p:extLst>
      <p:ext uri="{BB962C8B-B14F-4D97-AF65-F5344CB8AC3E}">
        <p14:creationId xmlns:p14="http://schemas.microsoft.com/office/powerpoint/2010/main" val="37200947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1F7EC66-D68A-6845-95D8-9ED86F64A75F}"/>
              </a:ext>
            </a:extLst>
          </p:cNvPr>
          <p:cNvSpPr>
            <a:spLocks noGrp="1"/>
          </p:cNvSpPr>
          <p:nvPr>
            <p:ph type="title"/>
          </p:nvPr>
        </p:nvSpPr>
        <p:spPr>
          <a:xfrm>
            <a:off x="831850" y="1709738"/>
            <a:ext cx="10515600" cy="2852737"/>
          </a:xfrm>
          <a:solidFill>
            <a:schemeClr val="accent1">
              <a:lumMod val="75000"/>
            </a:schemeClr>
          </a:solidFill>
        </p:spPr>
        <p:txBody>
          <a:bodyPr anchor="b"/>
          <a:lstStyle>
            <a:lvl1pPr>
              <a:defRPr sz="6000" b="1">
                <a:latin typeface="Arial" panose="020B0604020202020204" pitchFamily="34" charset="0"/>
                <a:cs typeface="Arial" panose="020B0604020202020204" pitchFamily="34" charset="0"/>
              </a:defRPr>
            </a:lvl1pPr>
          </a:lstStyle>
          <a:p>
            <a:r>
              <a:rPr lang="ko-KR" altLang="en-US"/>
              <a:t>마스터 제목 스타일 편집</a:t>
            </a:r>
          </a:p>
        </p:txBody>
      </p:sp>
      <p:sp>
        <p:nvSpPr>
          <p:cNvPr id="3" name="텍스트 개체 틀 2">
            <a:extLst>
              <a:ext uri="{FF2B5EF4-FFF2-40B4-BE49-F238E27FC236}">
                <a16:creationId xmlns:a16="http://schemas.microsoft.com/office/drawing/2014/main" id="{5E0D45DF-5C1B-3A79-02F8-4E792A92E1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6FA79409-F246-5A90-AD65-9D2224F1F454}"/>
              </a:ext>
            </a:extLst>
          </p:cNvPr>
          <p:cNvSpPr>
            <a:spLocks noGrp="1"/>
          </p:cNvSpPr>
          <p:nvPr>
            <p:ph type="dt" sz="half" idx="10"/>
          </p:nvPr>
        </p:nvSpPr>
        <p:spPr/>
        <p:txBody>
          <a:bodyPr/>
          <a:lstStyle/>
          <a:p>
            <a:fld id="{5E1ED3BE-89B1-4D1B-9875-2C2A8EE4A419}" type="datetimeFigureOut">
              <a:rPr lang="ko-KR" altLang="en-US" smtClean="0"/>
              <a:t>2022-10-21</a:t>
            </a:fld>
            <a:endParaRPr lang="ko-KR" altLang="en-US"/>
          </a:p>
        </p:txBody>
      </p:sp>
      <p:sp>
        <p:nvSpPr>
          <p:cNvPr id="5" name="바닥글 개체 틀 4">
            <a:extLst>
              <a:ext uri="{FF2B5EF4-FFF2-40B4-BE49-F238E27FC236}">
                <a16:creationId xmlns:a16="http://schemas.microsoft.com/office/drawing/2014/main" id="{AABAA2B7-C24B-7924-686A-CBBE39472D81}"/>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0695E59C-A565-8846-E9B8-9D998A22D4F8}"/>
              </a:ext>
            </a:extLst>
          </p:cNvPr>
          <p:cNvSpPr>
            <a:spLocks noGrp="1"/>
          </p:cNvSpPr>
          <p:nvPr>
            <p:ph type="sldNum" sz="quarter" idx="12"/>
          </p:nvPr>
        </p:nvSpPr>
        <p:spPr/>
        <p:txBody>
          <a:bodyPr/>
          <a:lstStyle/>
          <a:p>
            <a:fld id="{7A081AB7-AD55-4096-A73C-3C0C1BD552CA}" type="slidenum">
              <a:rPr lang="ko-KR" altLang="en-US" smtClean="0"/>
              <a:t>‹#›</a:t>
            </a:fld>
            <a:endParaRPr lang="ko-KR" altLang="en-US"/>
          </a:p>
        </p:txBody>
      </p:sp>
    </p:spTree>
    <p:extLst>
      <p:ext uri="{BB962C8B-B14F-4D97-AF65-F5344CB8AC3E}">
        <p14:creationId xmlns:p14="http://schemas.microsoft.com/office/powerpoint/2010/main" val="1417472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AC0C572-C5DA-2EED-BBC2-27529127482E}"/>
              </a:ext>
            </a:extLst>
          </p:cNvPr>
          <p:cNvSpPr>
            <a:spLocks noGrp="1"/>
          </p:cNvSpPr>
          <p:nvPr>
            <p:ph type="title"/>
          </p:nvPr>
        </p:nvSpPr>
        <p:spPr>
          <a:solidFill>
            <a:schemeClr val="accent1">
              <a:lumMod val="75000"/>
            </a:schemeClr>
          </a:solidFill>
        </p:spPr>
        <p:txBody>
          <a:bodyPr/>
          <a:lstStyle>
            <a:lvl1pPr>
              <a:defRPr b="1">
                <a:latin typeface="Arial" panose="020B0604020202020204" pitchFamily="34" charset="0"/>
                <a:cs typeface="Arial" panose="020B0604020202020204" pitchFamily="34" charset="0"/>
              </a:defRPr>
            </a:lvl1pPr>
          </a:lstStyle>
          <a:p>
            <a:r>
              <a:rPr lang="ko-KR" altLang="en-US"/>
              <a:t>마스터 제목 스타일 편집</a:t>
            </a:r>
          </a:p>
        </p:txBody>
      </p:sp>
      <p:sp>
        <p:nvSpPr>
          <p:cNvPr id="3" name="내용 개체 틀 2">
            <a:extLst>
              <a:ext uri="{FF2B5EF4-FFF2-40B4-BE49-F238E27FC236}">
                <a16:creationId xmlns:a16="http://schemas.microsoft.com/office/drawing/2014/main" id="{14879797-8A26-B8A8-AE2A-4E7A99265272}"/>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D930EA5D-97BE-434C-7C80-1B245A0F5BB1}"/>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B267BB36-4AD9-FEE0-8EDD-2A7786004B4F}"/>
              </a:ext>
            </a:extLst>
          </p:cNvPr>
          <p:cNvSpPr>
            <a:spLocks noGrp="1"/>
          </p:cNvSpPr>
          <p:nvPr>
            <p:ph type="dt" sz="half" idx="10"/>
          </p:nvPr>
        </p:nvSpPr>
        <p:spPr/>
        <p:txBody>
          <a:bodyPr/>
          <a:lstStyle/>
          <a:p>
            <a:fld id="{5E1ED3BE-89B1-4D1B-9875-2C2A8EE4A419}" type="datetimeFigureOut">
              <a:rPr lang="ko-KR" altLang="en-US" smtClean="0"/>
              <a:t>2022-10-21</a:t>
            </a:fld>
            <a:endParaRPr lang="ko-KR" altLang="en-US"/>
          </a:p>
        </p:txBody>
      </p:sp>
      <p:sp>
        <p:nvSpPr>
          <p:cNvPr id="6" name="바닥글 개체 틀 5">
            <a:extLst>
              <a:ext uri="{FF2B5EF4-FFF2-40B4-BE49-F238E27FC236}">
                <a16:creationId xmlns:a16="http://schemas.microsoft.com/office/drawing/2014/main" id="{CDD8794D-9533-A004-E182-970DA4E654D2}"/>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AAD10BCE-B5DF-FD0A-5BE7-E562FA9903FF}"/>
              </a:ext>
            </a:extLst>
          </p:cNvPr>
          <p:cNvSpPr>
            <a:spLocks noGrp="1"/>
          </p:cNvSpPr>
          <p:nvPr>
            <p:ph type="sldNum" sz="quarter" idx="12"/>
          </p:nvPr>
        </p:nvSpPr>
        <p:spPr/>
        <p:txBody>
          <a:bodyPr/>
          <a:lstStyle/>
          <a:p>
            <a:fld id="{7A081AB7-AD55-4096-A73C-3C0C1BD552CA}" type="slidenum">
              <a:rPr lang="ko-KR" altLang="en-US" smtClean="0"/>
              <a:t>‹#›</a:t>
            </a:fld>
            <a:endParaRPr lang="ko-KR" altLang="en-US"/>
          </a:p>
        </p:txBody>
      </p:sp>
    </p:spTree>
    <p:extLst>
      <p:ext uri="{BB962C8B-B14F-4D97-AF65-F5344CB8AC3E}">
        <p14:creationId xmlns:p14="http://schemas.microsoft.com/office/powerpoint/2010/main" val="42560984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8492EC1-C7E5-76B2-D05A-919A586B0A94}"/>
              </a:ext>
            </a:extLst>
          </p:cNvPr>
          <p:cNvSpPr>
            <a:spLocks noGrp="1"/>
          </p:cNvSpPr>
          <p:nvPr>
            <p:ph type="title"/>
          </p:nvPr>
        </p:nvSpPr>
        <p:spPr>
          <a:xfrm>
            <a:off x="839788" y="365125"/>
            <a:ext cx="10515600" cy="1325563"/>
          </a:xfrm>
          <a:solidFill>
            <a:schemeClr val="accent1">
              <a:lumMod val="75000"/>
            </a:schemeClr>
          </a:solidFill>
        </p:spPr>
        <p:txBody>
          <a:bodyPr/>
          <a:lstStyle>
            <a:lvl1pPr>
              <a:defRPr b="1">
                <a:latin typeface="Arial" panose="020B0604020202020204" pitchFamily="34" charset="0"/>
                <a:cs typeface="Arial" panose="020B0604020202020204" pitchFamily="34" charset="0"/>
              </a:defRPr>
            </a:lvl1pPr>
          </a:lstStyle>
          <a:p>
            <a:r>
              <a:rPr lang="ko-KR" altLang="en-US"/>
              <a:t>마스터 제목 스타일 편집</a:t>
            </a:r>
          </a:p>
        </p:txBody>
      </p:sp>
      <p:sp>
        <p:nvSpPr>
          <p:cNvPr id="3" name="텍스트 개체 틀 2">
            <a:extLst>
              <a:ext uri="{FF2B5EF4-FFF2-40B4-BE49-F238E27FC236}">
                <a16:creationId xmlns:a16="http://schemas.microsoft.com/office/drawing/2014/main" id="{288290BC-707A-9D84-146B-389AB75D63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48B3A932-1EC9-E5E8-FF79-DD0013E0D214}"/>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2A2D2713-7D2D-085A-426B-ADE4EADA7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E8706840-8046-0198-796E-EFAC5A556FA8}"/>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3F7CB5F0-18D2-BB41-4B53-12A32AB075BD}"/>
              </a:ext>
            </a:extLst>
          </p:cNvPr>
          <p:cNvSpPr>
            <a:spLocks noGrp="1"/>
          </p:cNvSpPr>
          <p:nvPr>
            <p:ph type="dt" sz="half" idx="10"/>
          </p:nvPr>
        </p:nvSpPr>
        <p:spPr/>
        <p:txBody>
          <a:bodyPr/>
          <a:lstStyle/>
          <a:p>
            <a:fld id="{5E1ED3BE-89B1-4D1B-9875-2C2A8EE4A419}" type="datetimeFigureOut">
              <a:rPr lang="ko-KR" altLang="en-US" smtClean="0"/>
              <a:t>2022-10-21</a:t>
            </a:fld>
            <a:endParaRPr lang="ko-KR" altLang="en-US"/>
          </a:p>
        </p:txBody>
      </p:sp>
      <p:sp>
        <p:nvSpPr>
          <p:cNvPr id="8" name="바닥글 개체 틀 7">
            <a:extLst>
              <a:ext uri="{FF2B5EF4-FFF2-40B4-BE49-F238E27FC236}">
                <a16:creationId xmlns:a16="http://schemas.microsoft.com/office/drawing/2014/main" id="{DAFE217A-CC0B-777D-FCE5-88BD585A5798}"/>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41EEF1A8-F6BB-B996-DD2E-6A0E7C435706}"/>
              </a:ext>
            </a:extLst>
          </p:cNvPr>
          <p:cNvSpPr>
            <a:spLocks noGrp="1"/>
          </p:cNvSpPr>
          <p:nvPr>
            <p:ph type="sldNum" sz="quarter" idx="12"/>
          </p:nvPr>
        </p:nvSpPr>
        <p:spPr/>
        <p:txBody>
          <a:bodyPr/>
          <a:lstStyle/>
          <a:p>
            <a:fld id="{7A081AB7-AD55-4096-A73C-3C0C1BD552CA}" type="slidenum">
              <a:rPr lang="ko-KR" altLang="en-US" smtClean="0"/>
              <a:t>‹#›</a:t>
            </a:fld>
            <a:endParaRPr lang="ko-KR" altLang="en-US"/>
          </a:p>
        </p:txBody>
      </p:sp>
    </p:spTree>
    <p:extLst>
      <p:ext uri="{BB962C8B-B14F-4D97-AF65-F5344CB8AC3E}">
        <p14:creationId xmlns:p14="http://schemas.microsoft.com/office/powerpoint/2010/main" val="41972733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3267711-DB30-5D89-BD49-8455B8628437}"/>
              </a:ext>
            </a:extLst>
          </p:cNvPr>
          <p:cNvSpPr>
            <a:spLocks noGrp="1"/>
          </p:cNvSpPr>
          <p:nvPr>
            <p:ph type="title"/>
          </p:nvPr>
        </p:nvSpPr>
        <p:spPr>
          <a:solidFill>
            <a:schemeClr val="accent1">
              <a:lumMod val="75000"/>
            </a:schemeClr>
          </a:solidFill>
        </p:spPr>
        <p:txBody>
          <a:bodyPr/>
          <a:lstStyle>
            <a:lvl1pPr>
              <a:defRPr b="1">
                <a:latin typeface="Arial" panose="020B0604020202020204" pitchFamily="34" charset="0"/>
                <a:cs typeface="Arial" panose="020B0604020202020204" pitchFamily="34" charset="0"/>
              </a:defRPr>
            </a:lvl1pPr>
          </a:lstStyle>
          <a:p>
            <a:r>
              <a:rPr lang="ko-KR" altLang="en-US"/>
              <a:t>마스터 제목 스타일 편집</a:t>
            </a:r>
          </a:p>
        </p:txBody>
      </p:sp>
      <p:sp>
        <p:nvSpPr>
          <p:cNvPr id="3" name="날짜 개체 틀 2">
            <a:extLst>
              <a:ext uri="{FF2B5EF4-FFF2-40B4-BE49-F238E27FC236}">
                <a16:creationId xmlns:a16="http://schemas.microsoft.com/office/drawing/2014/main" id="{1C36C20C-E562-7BCA-67D7-35E8F956B30E}"/>
              </a:ext>
            </a:extLst>
          </p:cNvPr>
          <p:cNvSpPr>
            <a:spLocks noGrp="1"/>
          </p:cNvSpPr>
          <p:nvPr>
            <p:ph type="dt" sz="half" idx="10"/>
          </p:nvPr>
        </p:nvSpPr>
        <p:spPr/>
        <p:txBody>
          <a:bodyPr/>
          <a:lstStyle/>
          <a:p>
            <a:fld id="{5E1ED3BE-89B1-4D1B-9875-2C2A8EE4A419}" type="datetimeFigureOut">
              <a:rPr lang="ko-KR" altLang="en-US" smtClean="0"/>
              <a:t>2022-10-21</a:t>
            </a:fld>
            <a:endParaRPr lang="ko-KR" altLang="en-US"/>
          </a:p>
        </p:txBody>
      </p:sp>
      <p:sp>
        <p:nvSpPr>
          <p:cNvPr id="4" name="바닥글 개체 틀 3">
            <a:extLst>
              <a:ext uri="{FF2B5EF4-FFF2-40B4-BE49-F238E27FC236}">
                <a16:creationId xmlns:a16="http://schemas.microsoft.com/office/drawing/2014/main" id="{A2F4E2C1-6787-068E-9FAC-28230B4D86F2}"/>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71E09225-3338-DA42-F0C6-6A594FCE93DC}"/>
              </a:ext>
            </a:extLst>
          </p:cNvPr>
          <p:cNvSpPr>
            <a:spLocks noGrp="1"/>
          </p:cNvSpPr>
          <p:nvPr>
            <p:ph type="sldNum" sz="quarter" idx="12"/>
          </p:nvPr>
        </p:nvSpPr>
        <p:spPr/>
        <p:txBody>
          <a:bodyPr/>
          <a:lstStyle/>
          <a:p>
            <a:fld id="{7A081AB7-AD55-4096-A73C-3C0C1BD552CA}" type="slidenum">
              <a:rPr lang="ko-KR" altLang="en-US" smtClean="0"/>
              <a:t>‹#›</a:t>
            </a:fld>
            <a:endParaRPr lang="ko-KR" altLang="en-US"/>
          </a:p>
        </p:txBody>
      </p:sp>
    </p:spTree>
    <p:extLst>
      <p:ext uri="{BB962C8B-B14F-4D97-AF65-F5344CB8AC3E}">
        <p14:creationId xmlns:p14="http://schemas.microsoft.com/office/powerpoint/2010/main" val="6304811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49FAAD09-51E3-CC17-78D1-8F2F612FB9A5}"/>
              </a:ext>
            </a:extLst>
          </p:cNvPr>
          <p:cNvSpPr>
            <a:spLocks noGrp="1"/>
          </p:cNvSpPr>
          <p:nvPr>
            <p:ph type="dt" sz="half" idx="10"/>
          </p:nvPr>
        </p:nvSpPr>
        <p:spPr/>
        <p:txBody>
          <a:bodyPr/>
          <a:lstStyle/>
          <a:p>
            <a:fld id="{5E1ED3BE-89B1-4D1B-9875-2C2A8EE4A419}" type="datetimeFigureOut">
              <a:rPr lang="ko-KR" altLang="en-US" smtClean="0"/>
              <a:t>2022-10-21</a:t>
            </a:fld>
            <a:endParaRPr lang="ko-KR" altLang="en-US"/>
          </a:p>
        </p:txBody>
      </p:sp>
      <p:sp>
        <p:nvSpPr>
          <p:cNvPr id="3" name="바닥글 개체 틀 2">
            <a:extLst>
              <a:ext uri="{FF2B5EF4-FFF2-40B4-BE49-F238E27FC236}">
                <a16:creationId xmlns:a16="http://schemas.microsoft.com/office/drawing/2014/main" id="{E5D34365-7787-72CC-0CAB-8163D26C76C5}"/>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48B1B6B7-E02B-C749-751B-90662C06C5A6}"/>
              </a:ext>
            </a:extLst>
          </p:cNvPr>
          <p:cNvSpPr>
            <a:spLocks noGrp="1"/>
          </p:cNvSpPr>
          <p:nvPr>
            <p:ph type="sldNum" sz="quarter" idx="12"/>
          </p:nvPr>
        </p:nvSpPr>
        <p:spPr/>
        <p:txBody>
          <a:bodyPr/>
          <a:lstStyle/>
          <a:p>
            <a:fld id="{7A081AB7-AD55-4096-A73C-3C0C1BD552CA}" type="slidenum">
              <a:rPr lang="ko-KR" altLang="en-US" smtClean="0"/>
              <a:t>‹#›</a:t>
            </a:fld>
            <a:endParaRPr lang="ko-KR" altLang="en-US"/>
          </a:p>
        </p:txBody>
      </p:sp>
    </p:spTree>
    <p:extLst>
      <p:ext uri="{BB962C8B-B14F-4D97-AF65-F5344CB8AC3E}">
        <p14:creationId xmlns:p14="http://schemas.microsoft.com/office/powerpoint/2010/main" val="857983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CACCD99-8D22-AE40-1EF4-7ADF48E996F5}"/>
              </a:ext>
            </a:extLst>
          </p:cNvPr>
          <p:cNvSpPr>
            <a:spLocks noGrp="1"/>
          </p:cNvSpPr>
          <p:nvPr>
            <p:ph type="title"/>
          </p:nvPr>
        </p:nvSpPr>
        <p:spPr>
          <a:xfrm>
            <a:off x="839788" y="457200"/>
            <a:ext cx="3932237" cy="1600200"/>
          </a:xfrm>
          <a:solidFill>
            <a:schemeClr val="accent1">
              <a:lumMod val="75000"/>
            </a:schemeClr>
          </a:solidFill>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FF7E7459-441F-DB17-3ACC-283ED56A52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92371276-53D4-778B-27FD-6B296030E0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819D7B09-9767-01D0-EB01-E52DC5CE7DE7}"/>
              </a:ext>
            </a:extLst>
          </p:cNvPr>
          <p:cNvSpPr>
            <a:spLocks noGrp="1"/>
          </p:cNvSpPr>
          <p:nvPr>
            <p:ph type="dt" sz="half" idx="10"/>
          </p:nvPr>
        </p:nvSpPr>
        <p:spPr/>
        <p:txBody>
          <a:bodyPr/>
          <a:lstStyle/>
          <a:p>
            <a:fld id="{5E1ED3BE-89B1-4D1B-9875-2C2A8EE4A419}" type="datetimeFigureOut">
              <a:rPr lang="ko-KR" altLang="en-US" smtClean="0"/>
              <a:t>2022-10-21</a:t>
            </a:fld>
            <a:endParaRPr lang="ko-KR" altLang="en-US"/>
          </a:p>
        </p:txBody>
      </p:sp>
      <p:sp>
        <p:nvSpPr>
          <p:cNvPr id="6" name="바닥글 개체 틀 5">
            <a:extLst>
              <a:ext uri="{FF2B5EF4-FFF2-40B4-BE49-F238E27FC236}">
                <a16:creationId xmlns:a16="http://schemas.microsoft.com/office/drawing/2014/main" id="{3A770ECC-42C2-F942-16F9-C2B00DDE081D}"/>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0F18ABA4-344D-8AA0-1067-010658C3CE73}"/>
              </a:ext>
            </a:extLst>
          </p:cNvPr>
          <p:cNvSpPr>
            <a:spLocks noGrp="1"/>
          </p:cNvSpPr>
          <p:nvPr>
            <p:ph type="sldNum" sz="quarter" idx="12"/>
          </p:nvPr>
        </p:nvSpPr>
        <p:spPr/>
        <p:txBody>
          <a:bodyPr/>
          <a:lstStyle/>
          <a:p>
            <a:fld id="{7A081AB7-AD55-4096-A73C-3C0C1BD552CA}" type="slidenum">
              <a:rPr lang="ko-KR" altLang="en-US" smtClean="0"/>
              <a:t>‹#›</a:t>
            </a:fld>
            <a:endParaRPr lang="ko-KR" altLang="en-US"/>
          </a:p>
        </p:txBody>
      </p:sp>
    </p:spTree>
    <p:extLst>
      <p:ext uri="{BB962C8B-B14F-4D97-AF65-F5344CB8AC3E}">
        <p14:creationId xmlns:p14="http://schemas.microsoft.com/office/powerpoint/2010/main" val="1538980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5C6C465-60FE-4452-1073-EB736323D86B}"/>
              </a:ext>
            </a:extLst>
          </p:cNvPr>
          <p:cNvSpPr>
            <a:spLocks noGrp="1"/>
          </p:cNvSpPr>
          <p:nvPr>
            <p:ph type="title"/>
          </p:nvPr>
        </p:nvSpPr>
        <p:spPr>
          <a:xfrm>
            <a:off x="839788" y="457200"/>
            <a:ext cx="3932237" cy="1600200"/>
          </a:xfrm>
          <a:solidFill>
            <a:schemeClr val="accent1">
              <a:lumMod val="75000"/>
            </a:schemeClr>
          </a:solidFill>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DF75C27E-38E0-A800-DED7-2332F86F3A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32F6D6AD-E262-2B14-3D4F-6368F67892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0B95B80F-3676-2C41-6EBF-2BC285771F9C}"/>
              </a:ext>
            </a:extLst>
          </p:cNvPr>
          <p:cNvSpPr>
            <a:spLocks noGrp="1"/>
          </p:cNvSpPr>
          <p:nvPr>
            <p:ph type="dt" sz="half" idx="10"/>
          </p:nvPr>
        </p:nvSpPr>
        <p:spPr/>
        <p:txBody>
          <a:bodyPr/>
          <a:lstStyle/>
          <a:p>
            <a:fld id="{5E1ED3BE-89B1-4D1B-9875-2C2A8EE4A419}" type="datetimeFigureOut">
              <a:rPr lang="ko-KR" altLang="en-US" smtClean="0"/>
              <a:t>2022-10-21</a:t>
            </a:fld>
            <a:endParaRPr lang="ko-KR" altLang="en-US"/>
          </a:p>
        </p:txBody>
      </p:sp>
      <p:sp>
        <p:nvSpPr>
          <p:cNvPr id="6" name="바닥글 개체 틀 5">
            <a:extLst>
              <a:ext uri="{FF2B5EF4-FFF2-40B4-BE49-F238E27FC236}">
                <a16:creationId xmlns:a16="http://schemas.microsoft.com/office/drawing/2014/main" id="{C58834E7-D69B-7902-2644-D07383A76AD2}"/>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8458B4E8-A808-B062-BC2F-36F636C40669}"/>
              </a:ext>
            </a:extLst>
          </p:cNvPr>
          <p:cNvSpPr>
            <a:spLocks noGrp="1"/>
          </p:cNvSpPr>
          <p:nvPr>
            <p:ph type="sldNum" sz="quarter" idx="12"/>
          </p:nvPr>
        </p:nvSpPr>
        <p:spPr/>
        <p:txBody>
          <a:bodyPr/>
          <a:lstStyle/>
          <a:p>
            <a:fld id="{7A081AB7-AD55-4096-A73C-3C0C1BD552CA}" type="slidenum">
              <a:rPr lang="ko-KR" altLang="en-US" smtClean="0"/>
              <a:t>‹#›</a:t>
            </a:fld>
            <a:endParaRPr lang="ko-KR" altLang="en-US"/>
          </a:p>
        </p:txBody>
      </p:sp>
    </p:spTree>
    <p:extLst>
      <p:ext uri="{BB962C8B-B14F-4D97-AF65-F5344CB8AC3E}">
        <p14:creationId xmlns:p14="http://schemas.microsoft.com/office/powerpoint/2010/main" val="692832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113ABD5C-9496-6916-91B2-9D7B12617A55}"/>
              </a:ext>
            </a:extLst>
          </p:cNvPr>
          <p:cNvSpPr>
            <a:spLocks noGrp="1"/>
          </p:cNvSpPr>
          <p:nvPr>
            <p:ph type="title"/>
          </p:nvPr>
        </p:nvSpPr>
        <p:spPr>
          <a:xfrm>
            <a:off x="838200" y="365125"/>
            <a:ext cx="10515600" cy="1325563"/>
          </a:xfrm>
          <a:prstGeom prst="rect">
            <a:avLst/>
          </a:prstGeom>
          <a:solidFill>
            <a:srgbClr val="3A67B8"/>
          </a:solidFill>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93A692A9-2BD9-594B-5E6B-9F93B9948F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EB9CA5A5-A8F2-5120-1717-B56874875A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ED3BE-89B1-4D1B-9875-2C2A8EE4A419}" type="datetimeFigureOut">
              <a:rPr lang="ko-KR" altLang="en-US" smtClean="0"/>
              <a:t>2022-10-21</a:t>
            </a:fld>
            <a:endParaRPr lang="ko-KR" altLang="en-US"/>
          </a:p>
        </p:txBody>
      </p:sp>
      <p:sp>
        <p:nvSpPr>
          <p:cNvPr id="5" name="바닥글 개체 틀 4">
            <a:extLst>
              <a:ext uri="{FF2B5EF4-FFF2-40B4-BE49-F238E27FC236}">
                <a16:creationId xmlns:a16="http://schemas.microsoft.com/office/drawing/2014/main" id="{5E193126-7F96-DF00-FFF6-75954BC9E0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AE408B6D-8B4F-9DDB-B7FD-1DDBE92F74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81AB7-AD55-4096-A73C-3C0C1BD552CA}" type="slidenum">
              <a:rPr lang="ko-KR" altLang="en-US" smtClean="0"/>
              <a:t>‹#›</a:t>
            </a:fld>
            <a:endParaRPr lang="ko-KR" altLang="en-US"/>
          </a:p>
        </p:txBody>
      </p:sp>
      <p:pic>
        <p:nvPicPr>
          <p:cNvPr id="7" name="Picture 10">
            <a:extLst>
              <a:ext uri="{FF2B5EF4-FFF2-40B4-BE49-F238E27FC236}">
                <a16:creationId xmlns:a16="http://schemas.microsoft.com/office/drawing/2014/main" id="{EF0991B3-44CB-1B90-B72C-2F05959FB3C3}"/>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09084" y="6355518"/>
            <a:ext cx="602096" cy="3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a:extLst>
              <a:ext uri="{FF2B5EF4-FFF2-40B4-BE49-F238E27FC236}">
                <a16:creationId xmlns:a16="http://schemas.microsoft.com/office/drawing/2014/main" id="{9A1A4E80-A91B-CBDE-DA40-BD6CAA257C43}"/>
              </a:ext>
            </a:extLst>
          </p:cNvPr>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t="5341" b="5066"/>
          <a:stretch/>
        </p:blipFill>
        <p:spPr bwMode="auto">
          <a:xfrm>
            <a:off x="11385228" y="6309320"/>
            <a:ext cx="611560" cy="46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6898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15CDB09-CEDA-D405-899F-D325E69B64D5}"/>
              </a:ext>
            </a:extLst>
          </p:cNvPr>
          <p:cNvSpPr>
            <a:spLocks noGrp="1"/>
          </p:cNvSpPr>
          <p:nvPr>
            <p:ph type="ctrTitle"/>
          </p:nvPr>
        </p:nvSpPr>
        <p:spPr>
          <a:xfrm>
            <a:off x="1524000" y="1524000"/>
            <a:ext cx="9144000" cy="1985962"/>
          </a:xfrm>
        </p:spPr>
        <p:txBody>
          <a:bodyPr vert="horz" lIns="91440" tIns="45720" rIns="91440" bIns="45720" rtlCol="0" anchor="ctr">
            <a:noAutofit/>
          </a:bodyPr>
          <a:lstStyle/>
          <a:p>
            <a:r>
              <a:rPr lang="en-US" altLang="ko-KR" sz="4400" b="1" dirty="0">
                <a:latin typeface="Arial" panose="020B0604020202020204" pitchFamily="34" charset="0"/>
                <a:ea typeface="맑은 고딕"/>
                <a:cs typeface="Arial" panose="020B0604020202020204" pitchFamily="34" charset="0"/>
              </a:rPr>
              <a:t>Pre-evaluation</a:t>
            </a:r>
            <a:r>
              <a:rPr lang="ko-KR" altLang="en-US" sz="4400" b="1" dirty="0">
                <a:latin typeface="Arial" panose="020B0604020202020204" pitchFamily="34" charset="0"/>
                <a:ea typeface="맑은 고딕"/>
                <a:cs typeface="Arial" panose="020B0604020202020204" pitchFamily="34" charset="0"/>
              </a:rPr>
              <a:t> </a:t>
            </a:r>
            <a:r>
              <a:rPr lang="en-US" altLang="ko-KR" sz="4400" b="1" dirty="0">
                <a:latin typeface="Arial" panose="020B0604020202020204" pitchFamily="34" charset="0"/>
                <a:ea typeface="맑은 고딕"/>
                <a:cs typeface="Arial" panose="020B0604020202020204" pitchFamily="34" charset="0"/>
              </a:rPr>
              <a:t>system</a:t>
            </a:r>
          </a:p>
        </p:txBody>
      </p:sp>
      <p:sp>
        <p:nvSpPr>
          <p:cNvPr id="3" name="부제목 2">
            <a:extLst>
              <a:ext uri="{FF2B5EF4-FFF2-40B4-BE49-F238E27FC236}">
                <a16:creationId xmlns:a16="http://schemas.microsoft.com/office/drawing/2014/main" id="{F2C31AC6-2B6E-1326-D897-EDB5B691F7B0}"/>
              </a:ext>
            </a:extLst>
          </p:cNvPr>
          <p:cNvSpPr>
            <a:spLocks noGrp="1"/>
          </p:cNvSpPr>
          <p:nvPr>
            <p:ph type="subTitle" idx="1"/>
          </p:nvPr>
        </p:nvSpPr>
        <p:spPr>
          <a:xfrm>
            <a:off x="1524000" y="3781330"/>
            <a:ext cx="9144000" cy="1655762"/>
          </a:xfrm>
        </p:spPr>
        <p:txBody>
          <a:bodyPr vert="horz" lIns="91440" tIns="45720" rIns="91440" bIns="45720" rtlCol="0" anchor="ctr">
            <a:normAutofit fontScale="92500" lnSpcReduction="10000"/>
          </a:bodyPr>
          <a:lstStyle/>
          <a:p>
            <a:r>
              <a:rPr lang="en-US" altLang="ko-KR" b="1" dirty="0">
                <a:latin typeface="Arial" panose="020B0604020202020204" pitchFamily="34" charset="0"/>
                <a:cs typeface="Arial" panose="020B0604020202020204" pitchFamily="34" charset="0"/>
              </a:rPr>
              <a:t>Dongmin Kim</a:t>
            </a:r>
          </a:p>
          <a:p>
            <a:r>
              <a:rPr lang="en-US" altLang="ko-KR" b="1" dirty="0">
                <a:latin typeface="Arial" panose="020B0604020202020204" pitchFamily="34" charset="0"/>
                <a:cs typeface="Arial" panose="020B0604020202020204" pitchFamily="34" charset="0"/>
              </a:rPr>
              <a:t>Associate Professor of Internal Medicine</a:t>
            </a:r>
          </a:p>
          <a:p>
            <a:r>
              <a:rPr lang="en-US" altLang="ko-KR" b="1" dirty="0">
                <a:latin typeface="Arial" panose="020B0604020202020204" pitchFamily="34" charset="0"/>
                <a:cs typeface="Arial" panose="020B0604020202020204" pitchFamily="34" charset="0"/>
              </a:rPr>
              <a:t>College of Medicine, </a:t>
            </a:r>
            <a:r>
              <a:rPr lang="en-US" altLang="ko-KR" b="1" dirty="0" err="1">
                <a:latin typeface="Arial" panose="020B0604020202020204" pitchFamily="34" charset="0"/>
                <a:cs typeface="Arial" panose="020B0604020202020204" pitchFamily="34" charset="0"/>
              </a:rPr>
              <a:t>Dankook</a:t>
            </a:r>
            <a:r>
              <a:rPr lang="en-US" altLang="ko-KR" b="1" dirty="0">
                <a:latin typeface="Arial" panose="020B0604020202020204" pitchFamily="34" charset="0"/>
                <a:cs typeface="Arial" panose="020B0604020202020204" pitchFamily="34" charset="0"/>
              </a:rPr>
              <a:t> University </a:t>
            </a:r>
          </a:p>
          <a:p>
            <a:r>
              <a:rPr lang="en-US" altLang="ko-KR" b="1" dirty="0">
                <a:latin typeface="Arial" panose="020B0604020202020204" pitchFamily="34" charset="0"/>
                <a:cs typeface="Arial" panose="020B0604020202020204" pitchFamily="34" charset="0"/>
              </a:rPr>
              <a:t>2022.10.21</a:t>
            </a:r>
            <a:endParaRPr lang="ko-KR"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1993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809364B1-148B-E7A7-30D3-2C3690A7A3F3}"/>
              </a:ext>
            </a:extLst>
          </p:cNvPr>
          <p:cNvPicPr>
            <a:picLocks noChangeAspect="1"/>
          </p:cNvPicPr>
          <p:nvPr/>
        </p:nvPicPr>
        <p:blipFill>
          <a:blip r:embed="rId2"/>
          <a:stretch>
            <a:fillRect/>
          </a:stretch>
        </p:blipFill>
        <p:spPr>
          <a:xfrm>
            <a:off x="1938779" y="0"/>
            <a:ext cx="8314441" cy="6858000"/>
          </a:xfrm>
          <a:prstGeom prst="rect">
            <a:avLst/>
          </a:prstGeom>
        </p:spPr>
      </p:pic>
    </p:spTree>
    <p:extLst>
      <p:ext uri="{BB962C8B-B14F-4D97-AF65-F5344CB8AC3E}">
        <p14:creationId xmlns:p14="http://schemas.microsoft.com/office/powerpoint/2010/main" val="3941318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275D1FBE-BD8B-1B4E-61E5-28AC3CF805A1}"/>
              </a:ext>
            </a:extLst>
          </p:cNvPr>
          <p:cNvPicPr>
            <a:picLocks noChangeAspect="1"/>
          </p:cNvPicPr>
          <p:nvPr/>
        </p:nvPicPr>
        <p:blipFill>
          <a:blip r:embed="rId2"/>
          <a:stretch>
            <a:fillRect/>
          </a:stretch>
        </p:blipFill>
        <p:spPr>
          <a:xfrm>
            <a:off x="1395576" y="11599"/>
            <a:ext cx="9400847" cy="6846401"/>
          </a:xfrm>
          <a:prstGeom prst="rect">
            <a:avLst/>
          </a:prstGeom>
        </p:spPr>
      </p:pic>
    </p:spTree>
    <p:extLst>
      <p:ext uri="{BB962C8B-B14F-4D97-AF65-F5344CB8AC3E}">
        <p14:creationId xmlns:p14="http://schemas.microsoft.com/office/powerpoint/2010/main" val="3644973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Example of workflow for image integration using CARTO® 3: see text for additional explanation. BZ, border zone; CMR, cardiac magnetic resonance; CT, computed tomography; EAM, electroanatomical mapping; LGE, late gadolinium enhancement; SC, scar core.">
            <a:extLst>
              <a:ext uri="{FF2B5EF4-FFF2-40B4-BE49-F238E27FC236}">
                <a16:creationId xmlns:a16="http://schemas.microsoft.com/office/drawing/2014/main" id="{802DFF4A-2385-D0CF-C391-9CC4A21F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863" y="0"/>
            <a:ext cx="34686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141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B06FCAE-49AF-E0E8-B0A4-85239C616CFD}"/>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9A3A84E6-EA4F-0BAA-83DE-AAF78340142E}"/>
              </a:ext>
            </a:extLst>
          </p:cNvPr>
          <p:cNvSpPr>
            <a:spLocks noGrp="1"/>
          </p:cNvSpPr>
          <p:nvPr>
            <p:ph idx="1"/>
          </p:nvPr>
        </p:nvSpPr>
        <p:spPr/>
        <p:txBody>
          <a:bodyPr/>
          <a:lstStyle/>
          <a:p>
            <a:endParaRPr lang="ko-KR" altLang="en-US"/>
          </a:p>
        </p:txBody>
      </p:sp>
      <p:pic>
        <p:nvPicPr>
          <p:cNvPr id="2050" name="Picture 2" descr="Example of multimodal image integration to facilitate bailout treatment strategies: (A) pre-procedural LGE-CMR shows septal scar, extending to left ventricular (LV) summit. (B) Integrated biventricular endocardial mapping (right ventricular (RV) and LV bipolar voltage maps, purple indicates normal bipolar voltage) confirms that the scar is not accessible through epicardial approach. (C) LV unipolar voltage mapping (purple indicates normal voltages) could not delineate the entire segmented scar (shown in orange), which was supplied by two septal branches (S1 and S2) as evident from CT/CMR image integration, allowing for transcoronary ethanol ablation (D) and imaging guided bipolar ablation between two ablation catheters located at the RV and LV site of the segmented scar (E). Bailout strategies reduced VT burden in this patient; after surgical resection patient has been entirely VT free. CMR, cardiac magnetic resonance; LGE, late gadolinium enhancement.">
            <a:extLst>
              <a:ext uri="{FF2B5EF4-FFF2-40B4-BE49-F238E27FC236}">
                <a16:creationId xmlns:a16="http://schemas.microsoft.com/office/drawing/2014/main" id="{A4C1949D-5352-4090-8844-ED24CFE54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0863"/>
            <a:ext cx="12192000" cy="3214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149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0CAC977-6949-744E-F25B-543192D70A8F}"/>
              </a:ext>
            </a:extLst>
          </p:cNvPr>
          <p:cNvSpPr>
            <a:spLocks noGrp="1"/>
          </p:cNvSpPr>
          <p:nvPr>
            <p:ph type="title"/>
          </p:nvPr>
        </p:nvSpPr>
        <p:spPr/>
        <p:txBody>
          <a:bodyPr/>
          <a:lstStyle/>
          <a:p>
            <a:r>
              <a:rPr lang="en-US" altLang="ko-KR" b="1">
                <a:latin typeface="Arial" panose="020B0604020202020204" pitchFamily="34" charset="0"/>
                <a:cs typeface="Arial" panose="020B0604020202020204" pitchFamily="34" charset="0"/>
              </a:rPr>
              <a:t>In summary</a:t>
            </a:r>
            <a:endParaRPr lang="ko-KR" altLang="en-US">
              <a:latin typeface="Arial" panose="020B0604020202020204" pitchFamily="34" charset="0"/>
              <a:cs typeface="Arial" panose="020B0604020202020204" pitchFamily="34" charset="0"/>
            </a:endParaRPr>
          </a:p>
        </p:txBody>
      </p:sp>
      <p:sp>
        <p:nvSpPr>
          <p:cNvPr id="3" name="내용 개체 틀 2">
            <a:extLst>
              <a:ext uri="{FF2B5EF4-FFF2-40B4-BE49-F238E27FC236}">
                <a16:creationId xmlns:a16="http://schemas.microsoft.com/office/drawing/2014/main" id="{9457739D-2DBC-348B-B440-CFB490790EE5}"/>
              </a:ext>
            </a:extLst>
          </p:cNvPr>
          <p:cNvSpPr>
            <a:spLocks noGrp="1"/>
          </p:cNvSpPr>
          <p:nvPr>
            <p:ph idx="1"/>
          </p:nvPr>
        </p:nvSpPr>
        <p:spPr/>
        <p:txBody>
          <a:bodyPr>
            <a:normAutofit fontScale="92500" lnSpcReduction="10000"/>
          </a:bodyPr>
          <a:lstStyle/>
          <a:p>
            <a:r>
              <a:rPr lang="en-US" altLang="ko-KR" dirty="0"/>
              <a:t>I</a:t>
            </a:r>
            <a:r>
              <a:rPr lang="en-US" altLang="ko-KR" dirty="0">
                <a:latin typeface="Arial" panose="020B0604020202020204" pitchFamily="34" charset="0"/>
                <a:cs typeface="Arial" panose="020B0604020202020204" pitchFamily="34" charset="0"/>
              </a:rPr>
              <a:t>dentification of arrhythmogenic substrate</a:t>
            </a:r>
          </a:p>
          <a:p>
            <a:r>
              <a:rPr lang="en-US" altLang="ko-KR" dirty="0"/>
              <a:t>Procedural planning </a:t>
            </a:r>
          </a:p>
          <a:p>
            <a:r>
              <a:rPr lang="en-US" altLang="ko-KR" dirty="0">
                <a:latin typeface="Arial" panose="020B0604020202020204" pitchFamily="34" charset="0"/>
                <a:cs typeface="Arial" panose="020B0604020202020204" pitchFamily="34" charset="0"/>
              </a:rPr>
              <a:t>May impact outcomes of ablation </a:t>
            </a:r>
          </a:p>
          <a:p>
            <a:endParaRPr lang="en-US" altLang="ko-KR" dirty="0"/>
          </a:p>
          <a:p>
            <a:pPr marL="0" indent="0">
              <a:buNone/>
            </a:pPr>
            <a:r>
              <a:rPr lang="en-US" altLang="ko-KR" dirty="0"/>
              <a:t>Limitations</a:t>
            </a:r>
          </a:p>
          <a:p>
            <a:r>
              <a:rPr lang="en-US" altLang="ko-KR" dirty="0"/>
              <a:t>The lack of a universality</a:t>
            </a:r>
          </a:p>
          <a:p>
            <a:r>
              <a:rPr lang="en-US" altLang="ko-KR" dirty="0"/>
              <a:t>A need for standardization of definitions of tissue characteristics</a:t>
            </a:r>
          </a:p>
          <a:p>
            <a:r>
              <a:rPr lang="en-US" altLang="ko-KR" dirty="0"/>
              <a:t>The limitations of performing CMR in patients with ICD</a:t>
            </a:r>
          </a:p>
          <a:p>
            <a:r>
              <a:rPr lang="en-US" altLang="ko-KR" dirty="0"/>
              <a:t>Potential changes that may occur between the image acquisition and ablation </a:t>
            </a:r>
          </a:p>
          <a:p>
            <a:endParaRPr lang="en-US" altLang="ko-K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00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92CA099B-EC9A-9F26-34F4-50601BE0F12E}"/>
              </a:ext>
            </a:extLst>
          </p:cNvPr>
          <p:cNvPicPr>
            <a:picLocks noChangeAspect="1"/>
          </p:cNvPicPr>
          <p:nvPr/>
        </p:nvPicPr>
        <p:blipFill>
          <a:blip r:embed="rId2"/>
          <a:stretch>
            <a:fillRect/>
          </a:stretch>
        </p:blipFill>
        <p:spPr>
          <a:xfrm>
            <a:off x="942667" y="1927123"/>
            <a:ext cx="9577849" cy="3488915"/>
          </a:xfrm>
          <a:prstGeom prst="rect">
            <a:avLst/>
          </a:prstGeom>
        </p:spPr>
      </p:pic>
      <p:sp>
        <p:nvSpPr>
          <p:cNvPr id="6" name="TextBox 5">
            <a:extLst>
              <a:ext uri="{FF2B5EF4-FFF2-40B4-BE49-F238E27FC236}">
                <a16:creationId xmlns:a16="http://schemas.microsoft.com/office/drawing/2014/main" id="{9204BE5F-74EB-D82D-8AF6-F5D736FDF85C}"/>
              </a:ext>
            </a:extLst>
          </p:cNvPr>
          <p:cNvSpPr txBox="1"/>
          <p:nvPr/>
        </p:nvSpPr>
        <p:spPr>
          <a:xfrm>
            <a:off x="1111045" y="796864"/>
            <a:ext cx="9409471" cy="707886"/>
          </a:xfrm>
          <a:prstGeom prst="rect">
            <a:avLst/>
          </a:prstGeom>
          <a:noFill/>
        </p:spPr>
        <p:txBody>
          <a:bodyPr wrap="square">
            <a:spAutoFit/>
          </a:bodyPr>
          <a:lstStyle/>
          <a:p>
            <a:r>
              <a:rPr lang="en-US" altLang="ko-KR" sz="2000" b="1" dirty="0"/>
              <a:t>2019 HRS/EHRA/APHRS/LAHRS expert consensus statement on catheter ablation of ventricular arrhythmias</a:t>
            </a:r>
            <a:endParaRPr lang="ko-KR" altLang="en-US" sz="2000" b="1" dirty="0"/>
          </a:p>
        </p:txBody>
      </p:sp>
    </p:spTree>
    <p:extLst>
      <p:ext uri="{BB962C8B-B14F-4D97-AF65-F5344CB8AC3E}">
        <p14:creationId xmlns:p14="http://schemas.microsoft.com/office/powerpoint/2010/main" val="2289258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6502024-4019-2E8C-9ED3-D6FFE5D4ACD3}"/>
              </a:ext>
            </a:extLst>
          </p:cNvPr>
          <p:cNvSpPr>
            <a:spLocks noGrp="1"/>
          </p:cNvSpPr>
          <p:nvPr>
            <p:ph type="title"/>
          </p:nvPr>
        </p:nvSpPr>
        <p:spPr>
          <a:xfrm>
            <a:off x="838200" y="2766218"/>
            <a:ext cx="10515600" cy="1325563"/>
          </a:xfrm>
        </p:spPr>
        <p:txBody>
          <a:bodyPr/>
          <a:lstStyle/>
          <a:p>
            <a:pPr algn="ctr"/>
            <a:r>
              <a:rPr lang="en-US" altLang="ko-KR" b="1">
                <a:latin typeface="Arial" panose="020B0604020202020204" pitchFamily="34" charset="0"/>
                <a:cs typeface="Arial" panose="020B0604020202020204" pitchFamily="34" charset="0"/>
              </a:rPr>
              <a:t>Thank you for your attention</a:t>
            </a:r>
            <a:endParaRPr lang="ko-KR" altLang="en-US"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7374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651F72-E701-70B6-4982-AE7ECFA46D8E}"/>
              </a:ext>
            </a:extLst>
          </p:cNvPr>
          <p:cNvSpPr txBox="1"/>
          <p:nvPr/>
        </p:nvSpPr>
        <p:spPr>
          <a:xfrm>
            <a:off x="3048000" y="3108293"/>
            <a:ext cx="6096000" cy="646331"/>
          </a:xfrm>
          <a:prstGeom prst="rect">
            <a:avLst/>
          </a:prstGeom>
          <a:noFill/>
        </p:spPr>
        <p:txBody>
          <a:bodyPr wrap="square">
            <a:spAutoFit/>
          </a:bodyPr>
          <a:lstStyle/>
          <a:p>
            <a:r>
              <a:rPr lang="en-US" altLang="ko-KR" b="0" i="0" dirty="0" err="1">
                <a:solidFill>
                  <a:srgbClr val="2A2A2A"/>
                </a:solidFill>
                <a:effectLst/>
                <a:latin typeface="Merriweather" panose="00000500000000000000" pitchFamily="2" charset="0"/>
              </a:rPr>
              <a:t>otential</a:t>
            </a:r>
            <a:r>
              <a:rPr lang="en-US" altLang="ko-KR" b="0" i="0" dirty="0">
                <a:solidFill>
                  <a:srgbClr val="2A2A2A"/>
                </a:solidFill>
                <a:effectLst/>
                <a:latin typeface="Merriweather" panose="00000500000000000000" pitchFamily="2" charset="0"/>
              </a:rPr>
              <a:t> changes that may occur between the image acquisition and ablation </a:t>
            </a:r>
            <a:endParaRPr lang="ko-KR" altLang="en-US" dirty="0"/>
          </a:p>
        </p:txBody>
      </p:sp>
      <p:pic>
        <p:nvPicPr>
          <p:cNvPr id="7" name="그림 6">
            <a:extLst>
              <a:ext uri="{FF2B5EF4-FFF2-40B4-BE49-F238E27FC236}">
                <a16:creationId xmlns:a16="http://schemas.microsoft.com/office/drawing/2014/main" id="{F8B04CCE-2668-9EF4-ECAC-A410A8416B2F}"/>
              </a:ext>
            </a:extLst>
          </p:cNvPr>
          <p:cNvPicPr>
            <a:picLocks noChangeAspect="1"/>
          </p:cNvPicPr>
          <p:nvPr/>
        </p:nvPicPr>
        <p:blipFill>
          <a:blip r:embed="rId2"/>
          <a:stretch>
            <a:fillRect/>
          </a:stretch>
        </p:blipFill>
        <p:spPr>
          <a:xfrm>
            <a:off x="1814512" y="242887"/>
            <a:ext cx="8562975" cy="6372225"/>
          </a:xfrm>
          <a:prstGeom prst="rect">
            <a:avLst/>
          </a:prstGeom>
        </p:spPr>
      </p:pic>
    </p:spTree>
    <p:extLst>
      <p:ext uri="{BB962C8B-B14F-4D97-AF65-F5344CB8AC3E}">
        <p14:creationId xmlns:p14="http://schemas.microsoft.com/office/powerpoint/2010/main" val="259708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1045C77-6D1C-1693-853F-E32602B94B22}"/>
              </a:ext>
            </a:extLst>
          </p:cNvPr>
          <p:cNvSpPr>
            <a:spLocks noGrp="1"/>
          </p:cNvSpPr>
          <p:nvPr>
            <p:ph type="title"/>
          </p:nvPr>
        </p:nvSpPr>
        <p:spPr>
          <a:xfrm>
            <a:off x="838200" y="345460"/>
            <a:ext cx="10515600" cy="1325563"/>
          </a:xfrm>
        </p:spPr>
        <p:txBody>
          <a:bodyPr/>
          <a:lstStyle/>
          <a:p>
            <a:r>
              <a:rPr lang="en-US" altLang="ko-KR" dirty="0"/>
              <a:t>P</a:t>
            </a:r>
            <a:r>
              <a:rPr lang="en-US" altLang="ko-KR" b="1" dirty="0">
                <a:latin typeface="Arial" panose="020B0604020202020204" pitchFamily="34" charset="0"/>
                <a:cs typeface="Arial" panose="020B0604020202020204" pitchFamily="34" charset="0"/>
              </a:rPr>
              <a:t>re-procedural evaluation of scar</a:t>
            </a:r>
            <a:endParaRPr lang="ko-KR" altLang="en-US" b="1" dirty="0">
              <a:latin typeface="Arial" panose="020B0604020202020204" pitchFamily="34" charset="0"/>
              <a:cs typeface="Arial" panose="020B0604020202020204" pitchFamily="34" charset="0"/>
            </a:endParaRPr>
          </a:p>
        </p:txBody>
      </p:sp>
      <p:sp>
        <p:nvSpPr>
          <p:cNvPr id="3" name="내용 개체 틀 2">
            <a:extLst>
              <a:ext uri="{FF2B5EF4-FFF2-40B4-BE49-F238E27FC236}">
                <a16:creationId xmlns:a16="http://schemas.microsoft.com/office/drawing/2014/main" id="{4A18366B-87C3-9402-AEA6-4ACD04F220E2}"/>
              </a:ext>
            </a:extLst>
          </p:cNvPr>
          <p:cNvSpPr>
            <a:spLocks noGrp="1"/>
          </p:cNvSpPr>
          <p:nvPr>
            <p:ph idx="1"/>
          </p:nvPr>
        </p:nvSpPr>
        <p:spPr/>
        <p:txBody>
          <a:bodyPr>
            <a:normAutofit/>
          </a:bodyPr>
          <a:lstStyle/>
          <a:p>
            <a:r>
              <a:rPr lang="en-US" altLang="ko-KR" dirty="0">
                <a:latin typeface="Arial" panose="020B0604020202020204" pitchFamily="34" charset="0"/>
                <a:cs typeface="Arial" panose="020B0604020202020204" pitchFamily="34" charset="0"/>
              </a:rPr>
              <a:t>Substrate-based approaches to VT ablation</a:t>
            </a:r>
          </a:p>
          <a:p>
            <a:r>
              <a:rPr lang="en-US" altLang="ko-KR" dirty="0"/>
              <a:t>Esp. in </a:t>
            </a:r>
            <a:r>
              <a:rPr lang="en-US" altLang="ko-KR" dirty="0">
                <a:latin typeface="Arial" panose="020B0604020202020204" pitchFamily="34" charset="0"/>
                <a:cs typeface="Arial" panose="020B0604020202020204" pitchFamily="34" charset="0"/>
              </a:rPr>
              <a:t>patients with various structural heart diseases</a:t>
            </a:r>
          </a:p>
          <a:p>
            <a:r>
              <a:rPr lang="en-US" altLang="ko-KR" dirty="0">
                <a:latin typeface="Arial" panose="020B0604020202020204" pitchFamily="34" charset="0"/>
                <a:cs typeface="Arial" panose="020B0604020202020204" pitchFamily="34" charset="0"/>
              </a:rPr>
              <a:t>Unmappable VT</a:t>
            </a:r>
          </a:p>
          <a:p>
            <a:endParaRPr lang="en-US" altLang="ko-KR" dirty="0"/>
          </a:p>
          <a:p>
            <a:r>
              <a:rPr lang="en-US" altLang="ko-KR" dirty="0"/>
              <a:t>Conventional </a:t>
            </a:r>
            <a:r>
              <a:rPr lang="en-US" altLang="ko-KR" dirty="0" err="1"/>
              <a:t>electroanatomical</a:t>
            </a:r>
            <a:r>
              <a:rPr lang="en-US" altLang="ko-KR" dirty="0"/>
              <a:t> mapping (EAM)</a:t>
            </a:r>
          </a:p>
          <a:p>
            <a:pPr>
              <a:buFontTx/>
              <a:buChar char="-"/>
            </a:pPr>
            <a:r>
              <a:rPr lang="en-US" altLang="ko-KR" dirty="0"/>
              <a:t>limitations to delineate the complex 3D architecture of scar</a:t>
            </a:r>
          </a:p>
          <a:p>
            <a:r>
              <a:rPr lang="en-US" altLang="ko-KR" dirty="0"/>
              <a:t>Advanced cardiac imaging technologies</a:t>
            </a:r>
            <a:endParaRPr lang="ko-KR" altLang="en-US" dirty="0"/>
          </a:p>
        </p:txBody>
      </p:sp>
    </p:spTree>
    <p:extLst>
      <p:ext uri="{BB962C8B-B14F-4D97-AF65-F5344CB8AC3E}">
        <p14:creationId xmlns:p14="http://schemas.microsoft.com/office/powerpoint/2010/main" val="3602731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DE6609C-5072-65A1-F86D-048E3CF5A781}"/>
              </a:ext>
            </a:extLst>
          </p:cNvPr>
          <p:cNvSpPr>
            <a:spLocks noGrp="1"/>
          </p:cNvSpPr>
          <p:nvPr>
            <p:ph type="title"/>
          </p:nvPr>
        </p:nvSpPr>
        <p:spPr/>
        <p:txBody>
          <a:bodyPr/>
          <a:lstStyle/>
          <a:p>
            <a:r>
              <a:rPr lang="en-US" altLang="ko-KR" dirty="0"/>
              <a:t>Cardiac imaging to delineate scar</a:t>
            </a:r>
            <a:endParaRPr lang="ko-KR" altLang="en-US" dirty="0"/>
          </a:p>
        </p:txBody>
      </p:sp>
      <p:sp>
        <p:nvSpPr>
          <p:cNvPr id="3" name="내용 개체 틀 2">
            <a:extLst>
              <a:ext uri="{FF2B5EF4-FFF2-40B4-BE49-F238E27FC236}">
                <a16:creationId xmlns:a16="http://schemas.microsoft.com/office/drawing/2014/main" id="{45AD1AF9-81CC-8F1B-D3B5-5B833B94555F}"/>
              </a:ext>
            </a:extLst>
          </p:cNvPr>
          <p:cNvSpPr>
            <a:spLocks noGrp="1"/>
          </p:cNvSpPr>
          <p:nvPr>
            <p:ph idx="1"/>
          </p:nvPr>
        </p:nvSpPr>
        <p:spPr/>
        <p:txBody>
          <a:bodyPr>
            <a:normAutofit fontScale="70000" lnSpcReduction="20000"/>
          </a:bodyPr>
          <a:lstStyle/>
          <a:p>
            <a:r>
              <a:rPr lang="en-US" altLang="ko-KR" dirty="0"/>
              <a:t>Late gadolinium-enhanced (LGE)-CMR</a:t>
            </a:r>
          </a:p>
          <a:p>
            <a:pPr>
              <a:buFontTx/>
              <a:buChar char="-"/>
            </a:pPr>
            <a:r>
              <a:rPr lang="en-US" altLang="ko-KR" dirty="0"/>
              <a:t>preferred imaging technique to delineate scar</a:t>
            </a:r>
          </a:p>
          <a:p>
            <a:r>
              <a:rPr lang="en-US" altLang="ko-KR" dirty="0"/>
              <a:t>Computed tomography</a:t>
            </a:r>
          </a:p>
          <a:p>
            <a:pPr>
              <a:buFontTx/>
              <a:buChar char="-"/>
            </a:pPr>
            <a:r>
              <a:rPr lang="en-US" altLang="ko-KR" dirty="0"/>
              <a:t>has a significantly higher spatial resolution</a:t>
            </a:r>
          </a:p>
          <a:p>
            <a:pPr>
              <a:buFontTx/>
              <a:buChar char="-"/>
            </a:pPr>
            <a:r>
              <a:rPr lang="en-US" altLang="ko-KR" dirty="0"/>
              <a:t>the </a:t>
            </a:r>
            <a:r>
              <a:rPr lang="en-US" altLang="ko-KR" dirty="0" err="1"/>
              <a:t>unfavourable</a:t>
            </a:r>
            <a:r>
              <a:rPr lang="en-US" altLang="ko-KR" dirty="0"/>
              <a:t> signal-to-noise ratio with suboptimal results, particularly for chronic scars</a:t>
            </a:r>
          </a:p>
          <a:p>
            <a:pPr>
              <a:buFontTx/>
              <a:buChar char="-"/>
            </a:pPr>
            <a:r>
              <a:rPr lang="en-US" altLang="ko-KR" dirty="0"/>
              <a:t>iodine-based contrast agents</a:t>
            </a:r>
          </a:p>
          <a:p>
            <a:r>
              <a:rPr lang="en-US" altLang="ko-KR" dirty="0"/>
              <a:t>PET and SPECT</a:t>
            </a:r>
          </a:p>
          <a:p>
            <a:pPr>
              <a:buFontTx/>
              <a:buChar char="-"/>
            </a:pPr>
            <a:r>
              <a:rPr lang="en-US" altLang="ko-KR" dirty="0"/>
              <a:t>can distinguish non-viable scar, viable hibernating scar, and healthy myocardium</a:t>
            </a:r>
          </a:p>
          <a:p>
            <a:pPr>
              <a:buFontTx/>
              <a:buChar char="-"/>
            </a:pPr>
            <a:r>
              <a:rPr lang="en-US" altLang="ko-KR" dirty="0"/>
              <a:t>a poor resolution. </a:t>
            </a:r>
          </a:p>
          <a:p>
            <a:r>
              <a:rPr lang="en-US" altLang="ko-KR" dirty="0"/>
              <a:t>Intracardiac echocardiography</a:t>
            </a:r>
          </a:p>
          <a:p>
            <a:pPr>
              <a:buFontTx/>
              <a:buChar char="-"/>
            </a:pPr>
            <a:r>
              <a:rPr lang="en-US" altLang="ko-KR" dirty="0"/>
              <a:t>has been used to delineate scar based on wall-thinning, wall motion abnormalities</a:t>
            </a:r>
          </a:p>
          <a:p>
            <a:pPr>
              <a:buFontTx/>
              <a:buChar char="-"/>
            </a:pPr>
            <a:r>
              <a:rPr lang="en-US" altLang="ko-KR" dirty="0"/>
              <a:t>occasionally the heterogeneity in SI</a:t>
            </a:r>
            <a:endParaRPr lang="ko-KR" altLang="en-US" dirty="0"/>
          </a:p>
        </p:txBody>
      </p:sp>
    </p:spTree>
    <p:extLst>
      <p:ext uri="{BB962C8B-B14F-4D97-AF65-F5344CB8AC3E}">
        <p14:creationId xmlns:p14="http://schemas.microsoft.com/office/powerpoint/2010/main" val="197917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E392D66-41D7-E0A9-B181-24CE3FD2891D}"/>
              </a:ext>
            </a:extLst>
          </p:cNvPr>
          <p:cNvSpPr>
            <a:spLocks noGrp="1"/>
          </p:cNvSpPr>
          <p:nvPr>
            <p:ph type="title"/>
          </p:nvPr>
        </p:nvSpPr>
        <p:spPr/>
        <p:txBody>
          <a:bodyPr/>
          <a:lstStyle/>
          <a:p>
            <a:r>
              <a:rPr lang="en-US" altLang="ko-KR" dirty="0" err="1"/>
              <a:t>Electroanatomical</a:t>
            </a:r>
            <a:r>
              <a:rPr lang="en-US" altLang="ko-KR" dirty="0"/>
              <a:t> voltage mapping to delineate scar </a:t>
            </a:r>
            <a:endParaRPr lang="ko-KR" altLang="en-US" dirty="0"/>
          </a:p>
        </p:txBody>
      </p:sp>
      <p:sp>
        <p:nvSpPr>
          <p:cNvPr id="3" name="내용 개체 틀 2">
            <a:extLst>
              <a:ext uri="{FF2B5EF4-FFF2-40B4-BE49-F238E27FC236}">
                <a16:creationId xmlns:a16="http://schemas.microsoft.com/office/drawing/2014/main" id="{41B599FA-952B-5A48-A866-E86B6F934BC6}"/>
              </a:ext>
            </a:extLst>
          </p:cNvPr>
          <p:cNvSpPr>
            <a:spLocks noGrp="1"/>
          </p:cNvSpPr>
          <p:nvPr>
            <p:ph idx="1"/>
          </p:nvPr>
        </p:nvSpPr>
        <p:spPr/>
        <p:txBody>
          <a:bodyPr/>
          <a:lstStyle/>
          <a:p>
            <a:r>
              <a:rPr lang="en-US" altLang="ko-KR" dirty="0"/>
              <a:t>EAVM: the gold standard in electrophysiology for invasive scar identification</a:t>
            </a:r>
          </a:p>
          <a:p>
            <a:r>
              <a:rPr lang="en-US" altLang="ko-KR" dirty="0"/>
              <a:t>Areas of low bipolar voltages (BV) &lt;1.5 mV recorded with large tip electrodes (3.5–4.0 mm) are usually considered scar</a:t>
            </a:r>
          </a:p>
          <a:p>
            <a:r>
              <a:rPr lang="en-US" altLang="ko-KR" dirty="0"/>
              <a:t>Bipolar electrogram amplitudes depend on </a:t>
            </a:r>
          </a:p>
          <a:p>
            <a:pPr>
              <a:buFontTx/>
              <a:buChar char="-"/>
            </a:pPr>
            <a:r>
              <a:rPr lang="en-US" altLang="ko-KR" dirty="0"/>
              <a:t>electrode size and spacing</a:t>
            </a:r>
          </a:p>
          <a:p>
            <a:pPr>
              <a:buFontTx/>
              <a:buChar char="-"/>
            </a:pPr>
            <a:r>
              <a:rPr lang="en-US" altLang="ko-KR" dirty="0"/>
              <a:t>orientation of the catheter</a:t>
            </a:r>
          </a:p>
          <a:p>
            <a:pPr>
              <a:buFontTx/>
              <a:buChar char="-"/>
            </a:pPr>
            <a:r>
              <a:rPr lang="en-US" altLang="ko-KR" dirty="0"/>
              <a:t>wavefront propagation</a:t>
            </a:r>
            <a:endParaRPr lang="ko-KR" altLang="en-US" dirty="0"/>
          </a:p>
        </p:txBody>
      </p:sp>
    </p:spTree>
    <p:extLst>
      <p:ext uri="{BB962C8B-B14F-4D97-AF65-F5344CB8AC3E}">
        <p14:creationId xmlns:p14="http://schemas.microsoft.com/office/powerpoint/2010/main" val="1839636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2B772D5-AD89-DB4C-D801-DD51B0A64F20}"/>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77793DBC-6012-55BA-B22A-26178CC59648}"/>
              </a:ext>
            </a:extLst>
          </p:cNvPr>
          <p:cNvSpPr>
            <a:spLocks noGrp="1"/>
          </p:cNvSpPr>
          <p:nvPr>
            <p:ph idx="1"/>
          </p:nvPr>
        </p:nvSpPr>
        <p:spPr/>
        <p:txBody>
          <a:bodyPr/>
          <a:lstStyle/>
          <a:p>
            <a:endParaRPr lang="ko-KR" altLang="en-US"/>
          </a:p>
        </p:txBody>
      </p:sp>
      <p:pic>
        <p:nvPicPr>
          <p:cNvPr id="1026" name="Picture 2" descr="Impact of changes in scar delineation methods on LGE-CMR defined channels: a patient with anterior infarction. All images in modified superior view. Left: channels calculated by an automated algorithm.133 The percentages represent arbitrary threshold definitions of scar border zone and scar core, respectively (as % of SImax). A 1% change in the threshold definition resulted in a change of the number of channels (±1) and their orientation within a layer, although the change in the extent of scar was visually almost indiscernible. Therefore, it is important to visualize the channels also in a 3D-reconstruction from multiple layers and to use electrogram data during ablation. Right: endocardial bipolar voltage map of the same patient. White spheres mark exits of two clinical VTs (identified by pacemapping and confirmed by non-inducibility of the VTs after ablation at these sites). It should be highlighted that this figure demonstrates only one case; the within-patient reproducibility and diagnostic accuracy of this promising technique for identification of VT substrate needs to be determined by a systematic study. CMR, cardiac magnetic resonance; EAM, electroanatomical mapping; LGE, late gadolinium enhancement; VT, ventricular tachycardia.">
            <a:extLst>
              <a:ext uri="{FF2B5EF4-FFF2-40B4-BE49-F238E27FC236}">
                <a16:creationId xmlns:a16="http://schemas.microsoft.com/office/drawing/2014/main" id="{99676558-4C6B-A175-3D91-2DEE0A285D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0"/>
            <a:ext cx="121523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296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BE786CA-8ABB-7B3E-DDE2-E7275080CC20}"/>
              </a:ext>
            </a:extLst>
          </p:cNvPr>
          <p:cNvSpPr>
            <a:spLocks noGrp="1"/>
          </p:cNvSpPr>
          <p:nvPr>
            <p:ph type="title"/>
          </p:nvPr>
        </p:nvSpPr>
        <p:spPr/>
        <p:txBody>
          <a:bodyPr/>
          <a:lstStyle/>
          <a:p>
            <a:r>
              <a:rPr lang="en-US" altLang="ko-KR" dirty="0"/>
              <a:t>Pre-procedural imaging</a:t>
            </a:r>
            <a:endParaRPr lang="ko-KR" altLang="en-US" dirty="0"/>
          </a:p>
        </p:txBody>
      </p:sp>
      <p:sp>
        <p:nvSpPr>
          <p:cNvPr id="3" name="내용 개체 틀 2">
            <a:extLst>
              <a:ext uri="{FF2B5EF4-FFF2-40B4-BE49-F238E27FC236}">
                <a16:creationId xmlns:a16="http://schemas.microsoft.com/office/drawing/2014/main" id="{37E99FBD-3BA5-3712-ADCE-03517B0B355B}"/>
              </a:ext>
            </a:extLst>
          </p:cNvPr>
          <p:cNvSpPr>
            <a:spLocks noGrp="1"/>
          </p:cNvSpPr>
          <p:nvPr>
            <p:ph idx="1"/>
          </p:nvPr>
        </p:nvSpPr>
        <p:spPr/>
        <p:txBody>
          <a:bodyPr>
            <a:normAutofit lnSpcReduction="10000"/>
          </a:bodyPr>
          <a:lstStyle/>
          <a:p>
            <a:r>
              <a:rPr lang="en-US" altLang="ko-KR" dirty="0"/>
              <a:t>TTE</a:t>
            </a:r>
          </a:p>
          <a:p>
            <a:pPr>
              <a:buFontTx/>
              <a:buChar char="-"/>
            </a:pPr>
            <a:r>
              <a:rPr lang="en-US" altLang="ko-KR" dirty="0"/>
              <a:t>evaluate cardiac and valvular function</a:t>
            </a:r>
          </a:p>
          <a:p>
            <a:pPr>
              <a:buFontTx/>
              <a:buChar char="-"/>
            </a:pPr>
            <a:r>
              <a:rPr lang="en-US" altLang="ko-KR" dirty="0"/>
              <a:t>exclude mobile intracavitary thrombi</a:t>
            </a:r>
          </a:p>
          <a:p>
            <a:r>
              <a:rPr lang="en-US" altLang="ko-KR" dirty="0"/>
              <a:t>LGE-CMR and PET-CT </a:t>
            </a:r>
          </a:p>
          <a:p>
            <a:pPr>
              <a:buFontTx/>
              <a:buChar char="-"/>
            </a:pPr>
            <a:r>
              <a:rPr lang="en-US" altLang="ko-KR" dirty="0"/>
              <a:t>underlying </a:t>
            </a:r>
            <a:r>
              <a:rPr lang="en-US" altLang="ko-KR" dirty="0" err="1"/>
              <a:t>aetiology</a:t>
            </a:r>
            <a:r>
              <a:rPr lang="en-US" altLang="ko-KR" dirty="0"/>
              <a:t> and disease activity</a:t>
            </a:r>
          </a:p>
          <a:p>
            <a:pPr>
              <a:buFontTx/>
              <a:buChar char="-"/>
            </a:pPr>
            <a:r>
              <a:rPr lang="en-US" altLang="ko-KR" dirty="0"/>
              <a:t>location and pattern of scar  </a:t>
            </a:r>
          </a:p>
          <a:p>
            <a:pPr marL="0" indent="0">
              <a:buNone/>
            </a:pPr>
            <a:r>
              <a:rPr lang="en-US" altLang="ko-KR" dirty="0"/>
              <a:t>   first-line endo-epicardial approach </a:t>
            </a:r>
          </a:p>
          <a:p>
            <a:pPr marL="0" indent="0">
              <a:buNone/>
            </a:pPr>
            <a:r>
              <a:rPr lang="en-US" altLang="ko-KR" dirty="0"/>
              <a:t>   prevent unnecessary epicardial access</a:t>
            </a:r>
          </a:p>
          <a:p>
            <a:pPr marL="0" indent="0">
              <a:buNone/>
            </a:pPr>
            <a:r>
              <a:rPr lang="en-US" altLang="ko-KR" dirty="0"/>
              <a:t>   a retrograde vs transseptal approach</a:t>
            </a:r>
            <a:endParaRPr lang="ko-KR" altLang="en-US" dirty="0"/>
          </a:p>
        </p:txBody>
      </p:sp>
    </p:spTree>
    <p:extLst>
      <p:ext uri="{BB962C8B-B14F-4D97-AF65-F5344CB8AC3E}">
        <p14:creationId xmlns:p14="http://schemas.microsoft.com/office/powerpoint/2010/main" val="3037251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636BDB9-055C-13BF-9EA0-D1583B520F87}"/>
              </a:ext>
            </a:extLst>
          </p:cNvPr>
          <p:cNvSpPr>
            <a:spLocks noGrp="1"/>
          </p:cNvSpPr>
          <p:nvPr>
            <p:ph type="title"/>
          </p:nvPr>
        </p:nvSpPr>
        <p:spPr/>
        <p:txBody>
          <a:bodyPr/>
          <a:lstStyle/>
          <a:p>
            <a:r>
              <a:rPr lang="en-US" altLang="ko-KR" dirty="0"/>
              <a:t>Impact of cardiac imaging on outcome of ablation</a:t>
            </a:r>
            <a:endParaRPr lang="ko-KR" altLang="en-US" dirty="0"/>
          </a:p>
        </p:txBody>
      </p:sp>
      <p:sp>
        <p:nvSpPr>
          <p:cNvPr id="3" name="내용 개체 틀 2">
            <a:extLst>
              <a:ext uri="{FF2B5EF4-FFF2-40B4-BE49-F238E27FC236}">
                <a16:creationId xmlns:a16="http://schemas.microsoft.com/office/drawing/2014/main" id="{D8A1237E-7ACD-A3AB-17B6-D3106DEFB557}"/>
              </a:ext>
            </a:extLst>
          </p:cNvPr>
          <p:cNvSpPr>
            <a:spLocks noGrp="1"/>
          </p:cNvSpPr>
          <p:nvPr>
            <p:ph idx="1"/>
          </p:nvPr>
        </p:nvSpPr>
        <p:spPr/>
        <p:txBody>
          <a:bodyPr/>
          <a:lstStyle/>
          <a:p>
            <a:endParaRPr lang="ko-KR" altLang="en-US"/>
          </a:p>
        </p:txBody>
      </p:sp>
      <p:pic>
        <p:nvPicPr>
          <p:cNvPr id="3074" name="Picture 2" descr="Use of multimodal image integration to facilitate epicardial ablation: (A) inferior-lateral intramural/subepicardial scar with localized ≥75% scar transmurality identified on LGE-CMR pre-procedurally. (B) Multimodal image integration: left: no coronary arteries extending over area of interest nor significant epicardial fat layer (epicardial shell colour coded for fat thickness according to bar). Right: transition between scar core (orange) and border zone (yellow) and higher scar transmurality shown with grey overlay. (C) High density mapping of area of interest (core—border zone transition, ≥75% scar transmurality), all VT-related sites were located in or near the area of interest. CL, cycle length; VT, ventricular tachycardia.">
            <a:extLst>
              <a:ext uri="{FF2B5EF4-FFF2-40B4-BE49-F238E27FC236}">
                <a16:creationId xmlns:a16="http://schemas.microsoft.com/office/drawing/2014/main" id="{0C1F50C3-541B-A70A-4ECC-4A99AE020E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2" t="-231" r="322" b="52553"/>
          <a:stretch/>
        </p:blipFill>
        <p:spPr bwMode="auto">
          <a:xfrm>
            <a:off x="2037737" y="1776464"/>
            <a:ext cx="4392561" cy="46999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se of multimodal image integration to facilitate epicardial ablation: (A) inferior-lateral intramural/subepicardial scar with localized ≥75% scar transmurality identified on LGE-CMR pre-procedurally. (B) Multimodal image integration: left: no coronary arteries extending over area of interest nor significant epicardial fat layer (epicardial shell colour coded for fat thickness according to bar). Right: transition between scar core (orange) and border zone (yellow) and higher scar transmurality shown with grey overlay. (C) High density mapping of area of interest (core—border zone transition, ≥75% scar transmurality), all VT-related sites were located in or near the area of interest. CL, cycle length; VT, ventricular tachycardia.">
            <a:extLst>
              <a:ext uri="{FF2B5EF4-FFF2-40B4-BE49-F238E27FC236}">
                <a16:creationId xmlns:a16="http://schemas.microsoft.com/office/drawing/2014/main" id="{E96EAF09-2A57-CBDE-7CEB-AAEF9821AC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813"/>
          <a:stretch/>
        </p:blipFill>
        <p:spPr bwMode="auto">
          <a:xfrm>
            <a:off x="6430298" y="1776464"/>
            <a:ext cx="4041058" cy="4732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381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58EB9BC-388A-BF6B-4D67-8EF92DDC659B}"/>
              </a:ext>
            </a:extLst>
          </p:cNvPr>
          <p:cNvSpPr>
            <a:spLocks noGrp="1"/>
          </p:cNvSpPr>
          <p:nvPr>
            <p:ph type="title"/>
          </p:nvPr>
        </p:nvSpPr>
        <p:spPr/>
        <p:txBody>
          <a:bodyPr/>
          <a:lstStyle/>
          <a:p>
            <a:r>
              <a:rPr lang="en-US" altLang="ko-KR" dirty="0"/>
              <a:t>Real-time integration</a:t>
            </a:r>
            <a:endParaRPr lang="ko-KR" altLang="en-US" dirty="0"/>
          </a:p>
        </p:txBody>
      </p:sp>
      <p:sp>
        <p:nvSpPr>
          <p:cNvPr id="3" name="내용 개체 틀 2">
            <a:extLst>
              <a:ext uri="{FF2B5EF4-FFF2-40B4-BE49-F238E27FC236}">
                <a16:creationId xmlns:a16="http://schemas.microsoft.com/office/drawing/2014/main" id="{250B9926-64A5-D39E-6E56-6AA1A3A74555}"/>
              </a:ext>
            </a:extLst>
          </p:cNvPr>
          <p:cNvSpPr>
            <a:spLocks noGrp="1"/>
          </p:cNvSpPr>
          <p:nvPr>
            <p:ph idx="1"/>
          </p:nvPr>
        </p:nvSpPr>
        <p:spPr/>
        <p:txBody>
          <a:bodyPr/>
          <a:lstStyle/>
          <a:p>
            <a:r>
              <a:rPr lang="en-US" altLang="ko-KR" dirty="0"/>
              <a:t>Focus high-resolution EAM on scar areas</a:t>
            </a:r>
          </a:p>
          <a:p>
            <a:r>
              <a:rPr lang="en-US" altLang="ko-KR" dirty="0"/>
              <a:t>Visualization of scar: identify VT substrate in regions with ‘normal’ voltage or reveal falsely low voltage due to poor catheter contact</a:t>
            </a:r>
          </a:p>
          <a:p>
            <a:r>
              <a:rPr lang="en-US" altLang="ko-KR" dirty="0"/>
              <a:t>Visualization of epicardial fat </a:t>
            </a:r>
          </a:p>
          <a:p>
            <a:r>
              <a:rPr lang="en-US" altLang="ko-KR" dirty="0"/>
              <a:t>Visualize the coronary arteries and the course of the left-sided phrenic nerve</a:t>
            </a:r>
            <a:endParaRPr lang="ko-KR" altLang="en-US" dirty="0"/>
          </a:p>
        </p:txBody>
      </p:sp>
    </p:spTree>
    <p:extLst>
      <p:ext uri="{BB962C8B-B14F-4D97-AF65-F5344CB8AC3E}">
        <p14:creationId xmlns:p14="http://schemas.microsoft.com/office/powerpoint/2010/main" val="151712108"/>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문서" ma:contentTypeID="0x01010079BA399D3B98F246BE75A183EE8E6DD7" ma:contentTypeVersion="14" ma:contentTypeDescription="새 문서를 만듭니다." ma:contentTypeScope="" ma:versionID="d486e31ee81bd6de8789de61d6a986e8">
  <xsd:schema xmlns:xsd="http://www.w3.org/2001/XMLSchema" xmlns:xs="http://www.w3.org/2001/XMLSchema" xmlns:p="http://schemas.microsoft.com/office/2006/metadata/properties" xmlns:ns3="e3249766-a3b3-4780-8a10-76cb21108be2" xmlns:ns4="83ee5fa2-01c3-46e0-8591-683b8a59a0be" targetNamespace="http://schemas.microsoft.com/office/2006/metadata/properties" ma:root="true" ma:fieldsID="fb813a6fb6d575b207293040f21dffbd" ns3:_="" ns4:_="">
    <xsd:import namespace="e3249766-a3b3-4780-8a10-76cb21108be2"/>
    <xsd:import namespace="83ee5fa2-01c3-46e0-8591-683b8a59a0be"/>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249766-a3b3-4780-8a10-76cb21108b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ee5fa2-01c3-46e0-8591-683b8a59a0be" elementFormDefault="qualified">
    <xsd:import namespace="http://schemas.microsoft.com/office/2006/documentManagement/types"/>
    <xsd:import namespace="http://schemas.microsoft.com/office/infopath/2007/PartnerControls"/>
    <xsd:element name="SharedWithUsers" ma:index="11" nillable="true" ma:displayName="공유 대상"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세부 정보 공유" ma:internalName="SharedWithDetails" ma:readOnly="true">
      <xsd:simpleType>
        <xsd:restriction base="dms:Note">
          <xsd:maxLength value="255"/>
        </xsd:restriction>
      </xsd:simpleType>
    </xsd:element>
    <xsd:element name="SharingHintHash" ma:index="13" nillable="true" ma:displayName="힌트 해시 공유"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콘텐츠 형식"/>
        <xsd:element ref="dc:title" minOccurs="0" maxOccurs="1" ma:index="4" ma:displayName="제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BD3B46-DBC8-43A9-8800-FC3965EA31B4}">
  <ds:schemaRefs>
    <ds:schemaRef ds:uri="83ee5fa2-01c3-46e0-8591-683b8a59a0be"/>
    <ds:schemaRef ds:uri="e3249766-a3b3-4780-8a10-76cb21108be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AC6D974-EF6E-4B38-A6ED-718DED8EC4A0}">
  <ds:schemaRefs>
    <ds:schemaRef ds:uri="http://schemas.microsoft.com/sharepoint/v3/contenttype/forms"/>
  </ds:schemaRefs>
</ds:datastoreItem>
</file>

<file path=customXml/itemProps3.xml><?xml version="1.0" encoding="utf-8"?>
<ds:datastoreItem xmlns:ds="http://schemas.openxmlformats.org/officeDocument/2006/customXml" ds:itemID="{5FF8BE1E-2F37-4138-9526-B1F00ED1CE17}">
  <ds:schemaRefs>
    <ds:schemaRef ds:uri="83ee5fa2-01c3-46e0-8591-683b8a59a0be"/>
    <ds:schemaRef ds:uri="e3249766-a3b3-4780-8a10-76cb21108b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104</TotalTime>
  <Words>396</Words>
  <Application>Microsoft Office PowerPoint</Application>
  <PresentationFormat>와이드스크린</PresentationFormat>
  <Paragraphs>67</Paragraphs>
  <Slides>16</Slides>
  <Notes>2</Notes>
  <HiddenSlides>3</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16</vt:i4>
      </vt:variant>
    </vt:vector>
  </HeadingPairs>
  <TitlesOfParts>
    <vt:vector size="20" baseType="lpstr">
      <vt:lpstr>맑은 고딕</vt:lpstr>
      <vt:lpstr>Arial</vt:lpstr>
      <vt:lpstr>Merriweather</vt:lpstr>
      <vt:lpstr>Office 테마</vt:lpstr>
      <vt:lpstr>Pre-evaluation system</vt:lpstr>
      <vt:lpstr>PowerPoint 프레젠테이션</vt:lpstr>
      <vt:lpstr>Pre-procedural evaluation of scar</vt:lpstr>
      <vt:lpstr>Cardiac imaging to delineate scar</vt:lpstr>
      <vt:lpstr>Electroanatomical voltage mapping to delineate scar </vt:lpstr>
      <vt:lpstr>PowerPoint 프레젠테이션</vt:lpstr>
      <vt:lpstr>Pre-procedural imaging</vt:lpstr>
      <vt:lpstr>Impact of cardiac imaging on outcome of ablation</vt:lpstr>
      <vt:lpstr>Real-time integration</vt:lpstr>
      <vt:lpstr>PowerPoint 프레젠테이션</vt:lpstr>
      <vt:lpstr>PowerPoint 프레젠테이션</vt:lpstr>
      <vt:lpstr>PowerPoint 프레젠테이션</vt:lpstr>
      <vt:lpstr>PowerPoint 프레젠테이션</vt:lpstr>
      <vt:lpstr>In summary</vt:lpstr>
      <vt:lpstr>PowerPoint 프레젠테이션</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심방세동 치료의  최신 지견</dc:title>
  <dc:creator>Kim Dongmin</dc:creator>
  <cp:lastModifiedBy>Kim Dongmin</cp:lastModifiedBy>
  <cp:revision>50</cp:revision>
  <dcterms:created xsi:type="dcterms:W3CDTF">2022-06-06T04:15:22Z</dcterms:created>
  <dcterms:modified xsi:type="dcterms:W3CDTF">2022-10-21T06:34:15Z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0x01010079BA399D3B98F246BE75A183EE8E6DD7</vt:lpwstr>
  </property>
</Properties>
</file>